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Fira Sans Extra Condensed Medium"/>
      <p:regular r:id="rId31"/>
      <p:bold r:id="rId32"/>
      <p:italic r:id="rId33"/>
      <p:boldItalic r:id="rId34"/>
    </p:embeddedFont>
    <p:embeddedFont>
      <p:font typeface="Roboto Condensed"/>
      <p:regular r:id="rId35"/>
      <p:bold r:id="rId36"/>
      <p:italic r:id="rId37"/>
      <p:boldItalic r:id="rId38"/>
    </p:embeddedFont>
    <p:embeddedFont>
      <p:font typeface="Squada One"/>
      <p:regular r:id="rId39"/>
    </p:embeddedFont>
    <p:embeddedFont>
      <p:font typeface="Roboto Condensed Light"/>
      <p:regular r:id="rId40"/>
      <p:bold r:id="rId41"/>
      <p:italic r:id="rId42"/>
      <p:boldItalic r:id="rId43"/>
    </p:embeddedFont>
    <p:embeddedFont>
      <p:font typeface="Exo 2"/>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3316E1-2801-4213-A896-A5C0B0EA3E3C}">
  <a:tblStyle styleId="{863316E1-2801-4213-A896-A5C0B0EA3E3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CondensedLight-regular.fntdata"/><Relationship Id="rId20" Type="http://schemas.openxmlformats.org/officeDocument/2006/relationships/slide" Target="slides/slide15.xml"/><Relationship Id="rId42" Type="http://schemas.openxmlformats.org/officeDocument/2006/relationships/font" Target="fonts/RobotoCondensedLight-italic.fntdata"/><Relationship Id="rId41" Type="http://schemas.openxmlformats.org/officeDocument/2006/relationships/font" Target="fonts/RobotoCondensedLight-bold.fntdata"/><Relationship Id="rId22" Type="http://schemas.openxmlformats.org/officeDocument/2006/relationships/slide" Target="slides/slide17.xml"/><Relationship Id="rId44" Type="http://schemas.openxmlformats.org/officeDocument/2006/relationships/font" Target="fonts/Exo2-regular.fntdata"/><Relationship Id="rId21" Type="http://schemas.openxmlformats.org/officeDocument/2006/relationships/slide" Target="slides/slide16.xml"/><Relationship Id="rId43" Type="http://schemas.openxmlformats.org/officeDocument/2006/relationships/font" Target="fonts/RobotoCondensedLight-boldItalic.fntdata"/><Relationship Id="rId24" Type="http://schemas.openxmlformats.org/officeDocument/2006/relationships/slide" Target="slides/slide19.xml"/><Relationship Id="rId46" Type="http://schemas.openxmlformats.org/officeDocument/2006/relationships/font" Target="fonts/Exo2-italic.fntdata"/><Relationship Id="rId23" Type="http://schemas.openxmlformats.org/officeDocument/2006/relationships/slide" Target="slides/slide18.xml"/><Relationship Id="rId45" Type="http://schemas.openxmlformats.org/officeDocument/2006/relationships/font" Target="fonts/Exo2-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Exo2-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Medium-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FiraSansExtraCondensedMedium-italic.fntdata"/><Relationship Id="rId10" Type="http://schemas.openxmlformats.org/officeDocument/2006/relationships/slide" Target="slides/slide5.xml"/><Relationship Id="rId32" Type="http://schemas.openxmlformats.org/officeDocument/2006/relationships/font" Target="fonts/FiraSansExtraCondensedMedium-bold.fntdata"/><Relationship Id="rId13" Type="http://schemas.openxmlformats.org/officeDocument/2006/relationships/slide" Target="slides/slide8.xml"/><Relationship Id="rId35" Type="http://schemas.openxmlformats.org/officeDocument/2006/relationships/font" Target="fonts/RobotoCondensed-regular.fntdata"/><Relationship Id="rId12" Type="http://schemas.openxmlformats.org/officeDocument/2006/relationships/slide" Target="slides/slide7.xml"/><Relationship Id="rId34" Type="http://schemas.openxmlformats.org/officeDocument/2006/relationships/font" Target="fonts/FiraSansExtraCondensedMedium-boldItalic.fntdata"/><Relationship Id="rId15" Type="http://schemas.openxmlformats.org/officeDocument/2006/relationships/slide" Target="slides/slide10.xml"/><Relationship Id="rId37" Type="http://schemas.openxmlformats.org/officeDocument/2006/relationships/font" Target="fonts/RobotoCondensed-italic.fntdata"/><Relationship Id="rId14" Type="http://schemas.openxmlformats.org/officeDocument/2006/relationships/slide" Target="slides/slide9.xml"/><Relationship Id="rId36" Type="http://schemas.openxmlformats.org/officeDocument/2006/relationships/font" Target="fonts/RobotoCondensed-bold.fntdata"/><Relationship Id="rId17" Type="http://schemas.openxmlformats.org/officeDocument/2006/relationships/slide" Target="slides/slide12.xml"/><Relationship Id="rId39" Type="http://schemas.openxmlformats.org/officeDocument/2006/relationships/font" Target="fonts/SquadaOne-regular.fntdata"/><Relationship Id="rId16" Type="http://schemas.openxmlformats.org/officeDocument/2006/relationships/slide" Target="slides/slide11.xml"/><Relationship Id="rId38" Type="http://schemas.openxmlformats.org/officeDocument/2006/relationships/font" Target="fonts/RobotoCondense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419515fe0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19515fe0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02b39531c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02b39531c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046126f3b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046126f3b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046126f3b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046126f3b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58d3b44f0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8d3b44f0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58d3b44f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8d3b44f0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about the left graph of decreasing pattern and increasing pattern in the right graph of </a:t>
            </a:r>
            <a:r>
              <a:rPr lang="en"/>
              <a:t>various</a:t>
            </a:r>
            <a:r>
              <a:rPr lang="en"/>
              <a:t> crimes such as human </a:t>
            </a:r>
            <a:r>
              <a:rPr lang="en"/>
              <a:t>trafficking</a:t>
            </a:r>
            <a:r>
              <a:rPr lang="en"/>
              <a:t> and weapons violation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04a7db6a2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04a7db6a2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Theft and Battery, Street and Residence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4d6f7635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04d6f7635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Deeper dive into Community Areas, showing Austin has a drastically higher crime rate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04a7db6a2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04a7db6a2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Day - Crime rate is steady with a sharp decline towards the end</a:t>
            </a:r>
            <a:endParaRPr/>
          </a:p>
          <a:p>
            <a:pPr indent="0" lvl="0" marL="0" rtl="0" algn="l">
              <a:spcBef>
                <a:spcPts val="0"/>
              </a:spcBef>
              <a:spcAft>
                <a:spcPts val="0"/>
              </a:spcAft>
              <a:buNone/>
            </a:pPr>
            <a:r>
              <a:rPr lang="en"/>
              <a:t>Week - Saturday has the highest crime rate out of all the days</a:t>
            </a:r>
            <a:endParaRPr/>
          </a:p>
          <a:p>
            <a:pPr indent="0" lvl="0" marL="0" rtl="0" algn="l">
              <a:spcBef>
                <a:spcPts val="0"/>
              </a:spcBef>
              <a:spcAft>
                <a:spcPts val="0"/>
              </a:spcAft>
              <a:buNone/>
            </a:pPr>
            <a:r>
              <a:rPr lang="en"/>
              <a:t>Hour - Peaks at around 12pm of the day and around 18-22 hours have higher rates</a:t>
            </a:r>
            <a:endParaRPr/>
          </a:p>
          <a:p>
            <a:pPr indent="0" lvl="0" marL="0" rtl="0" algn="l">
              <a:spcBef>
                <a:spcPts val="0"/>
              </a:spcBef>
              <a:spcAft>
                <a:spcPts val="0"/>
              </a:spcAft>
              <a:buNone/>
            </a:pPr>
            <a:r>
              <a:rPr lang="en"/>
              <a:t>Month - July and August have the highest crime rate among all the months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04a7db6a2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04a7db6a2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Left - Here we can see that on weekdays, there is a higher crime rate towards the second half of the day</a:t>
            </a:r>
            <a:endParaRPr/>
          </a:p>
          <a:p>
            <a:pPr indent="0" lvl="0" marL="0" rtl="0" algn="l">
              <a:spcBef>
                <a:spcPts val="0"/>
              </a:spcBef>
              <a:spcAft>
                <a:spcPts val="0"/>
              </a:spcAft>
              <a:buNone/>
            </a:pPr>
            <a:r>
              <a:rPr lang="en"/>
              <a:t>Bottom Left - couple of them peaking between 9 AM - 12 PM, rest locations such as Alley, Sidewalk see the crimes occurring during nighttime</a:t>
            </a:r>
            <a:endParaRPr/>
          </a:p>
          <a:p>
            <a:pPr indent="0" lvl="0" marL="0" rtl="0" algn="l">
              <a:spcBef>
                <a:spcPts val="0"/>
              </a:spcBef>
              <a:spcAft>
                <a:spcPts val="0"/>
              </a:spcAft>
              <a:buNone/>
            </a:pPr>
            <a:r>
              <a:rPr lang="en"/>
              <a:t>Right - Most crimes such as Robbery peak during the night while some such as Theft peak during the day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40422e0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40422e0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04a7db6a2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04a7db6a2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Left graph - </a:t>
            </a:r>
            <a:r>
              <a:rPr lang="en"/>
              <a:t>Some crime’s types peak at specific days of the week (like Friday or Saturday). Other types are more like weekday crime.</a:t>
            </a:r>
            <a:endParaRPr/>
          </a:p>
          <a:p>
            <a:pPr indent="0" lvl="0" marL="0" rtl="0" algn="l">
              <a:spcBef>
                <a:spcPts val="0"/>
              </a:spcBef>
              <a:spcAft>
                <a:spcPts val="0"/>
              </a:spcAft>
              <a:buNone/>
            </a:pPr>
            <a:r>
              <a:rPr lang="en"/>
              <a:t>Right Graph - S</a:t>
            </a:r>
            <a:r>
              <a:rPr lang="en"/>
              <a:t>ome crimes occur at specific locations during particular days of the week. Ex Majority Apartment crimes occurring on the weekend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04a7db6a2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04a7db6a2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04a7db6a2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04a7db6a2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4a7db6a23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04a7db6a23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04a7db6a2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04a7db6a2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04a7db6a23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04a7db6a2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58d3b44f0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8d3b44f0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41abfbaf28_3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1abfbaf28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2b39531c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2b39531c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2b39531c7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2b39531c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2d91589c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02d91589c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6000"/>
              <a:buNone/>
              <a:defRPr sz="4800">
                <a:solidFill>
                  <a:schemeClr val="dk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
        <p:nvSpPr>
          <p:cNvPr id="11" name="Google Shape;11;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2"/>
              </a:buClr>
              <a:buSzPts val="1200"/>
              <a:buNone/>
              <a:defRPr>
                <a:solidFill>
                  <a:schemeClr val="lt2"/>
                </a:solidFill>
              </a:defRPr>
            </a:lvl1pPr>
            <a:lvl2pPr lvl="1" rtl="0" algn="r">
              <a:lnSpc>
                <a:spcPct val="100000"/>
              </a:lnSpc>
              <a:spcBef>
                <a:spcPts val="0"/>
              </a:spcBef>
              <a:spcAft>
                <a:spcPts val="0"/>
              </a:spcAft>
              <a:buClr>
                <a:schemeClr val="lt2"/>
              </a:buClr>
              <a:buSzPts val="2800"/>
              <a:buNone/>
              <a:defRPr sz="2800">
                <a:solidFill>
                  <a:schemeClr val="lt2"/>
                </a:solidFill>
              </a:defRPr>
            </a:lvl2pPr>
            <a:lvl3pPr lvl="2" rtl="0" algn="r">
              <a:lnSpc>
                <a:spcPct val="100000"/>
              </a:lnSpc>
              <a:spcBef>
                <a:spcPts val="0"/>
              </a:spcBef>
              <a:spcAft>
                <a:spcPts val="0"/>
              </a:spcAft>
              <a:buClr>
                <a:schemeClr val="lt2"/>
              </a:buClr>
              <a:buSzPts val="2800"/>
              <a:buNone/>
              <a:defRPr sz="2800">
                <a:solidFill>
                  <a:schemeClr val="lt2"/>
                </a:solidFill>
              </a:defRPr>
            </a:lvl3pPr>
            <a:lvl4pPr lvl="3" rtl="0" algn="r">
              <a:lnSpc>
                <a:spcPct val="100000"/>
              </a:lnSpc>
              <a:spcBef>
                <a:spcPts val="0"/>
              </a:spcBef>
              <a:spcAft>
                <a:spcPts val="0"/>
              </a:spcAft>
              <a:buClr>
                <a:schemeClr val="lt2"/>
              </a:buClr>
              <a:buSzPts val="2800"/>
              <a:buNone/>
              <a:defRPr sz="2800">
                <a:solidFill>
                  <a:schemeClr val="lt2"/>
                </a:solidFill>
              </a:defRPr>
            </a:lvl4pPr>
            <a:lvl5pPr lvl="4" rtl="0" algn="r">
              <a:lnSpc>
                <a:spcPct val="100000"/>
              </a:lnSpc>
              <a:spcBef>
                <a:spcPts val="0"/>
              </a:spcBef>
              <a:spcAft>
                <a:spcPts val="0"/>
              </a:spcAft>
              <a:buClr>
                <a:schemeClr val="lt2"/>
              </a:buClr>
              <a:buSzPts val="2800"/>
              <a:buNone/>
              <a:defRPr sz="2800">
                <a:solidFill>
                  <a:schemeClr val="lt2"/>
                </a:solidFill>
              </a:defRPr>
            </a:lvl5pPr>
            <a:lvl6pPr lvl="5" rtl="0" algn="r">
              <a:lnSpc>
                <a:spcPct val="100000"/>
              </a:lnSpc>
              <a:spcBef>
                <a:spcPts val="0"/>
              </a:spcBef>
              <a:spcAft>
                <a:spcPts val="0"/>
              </a:spcAft>
              <a:buClr>
                <a:schemeClr val="lt2"/>
              </a:buClr>
              <a:buSzPts val="2800"/>
              <a:buNone/>
              <a:defRPr sz="2800">
                <a:solidFill>
                  <a:schemeClr val="lt2"/>
                </a:solidFill>
              </a:defRPr>
            </a:lvl6pPr>
            <a:lvl7pPr lvl="6" rtl="0" algn="r">
              <a:lnSpc>
                <a:spcPct val="100000"/>
              </a:lnSpc>
              <a:spcBef>
                <a:spcPts val="0"/>
              </a:spcBef>
              <a:spcAft>
                <a:spcPts val="0"/>
              </a:spcAft>
              <a:buClr>
                <a:schemeClr val="lt2"/>
              </a:buClr>
              <a:buSzPts val="2800"/>
              <a:buNone/>
              <a:defRPr sz="2800">
                <a:solidFill>
                  <a:schemeClr val="lt2"/>
                </a:solidFill>
              </a:defRPr>
            </a:lvl7pPr>
            <a:lvl8pPr lvl="7" rtl="0" algn="r">
              <a:lnSpc>
                <a:spcPct val="100000"/>
              </a:lnSpc>
              <a:spcBef>
                <a:spcPts val="0"/>
              </a:spcBef>
              <a:spcAft>
                <a:spcPts val="0"/>
              </a:spcAft>
              <a:buClr>
                <a:schemeClr val="lt2"/>
              </a:buClr>
              <a:buSzPts val="2800"/>
              <a:buNone/>
              <a:defRPr sz="2800">
                <a:solidFill>
                  <a:schemeClr val="lt2"/>
                </a:solidFill>
              </a:defRPr>
            </a:lvl8pPr>
            <a:lvl9pPr lvl="8" rtl="0" algn="r">
              <a:lnSpc>
                <a:spcPct val="100000"/>
              </a:lnSpc>
              <a:spcBef>
                <a:spcPts val="0"/>
              </a:spcBef>
              <a:spcAft>
                <a:spcPts val="0"/>
              </a:spcAft>
              <a:buClr>
                <a:schemeClr val="lt2"/>
              </a:buClr>
              <a:buSzPts val="2800"/>
              <a:buNone/>
              <a:defRPr sz="2800">
                <a:solidFill>
                  <a:schemeClr val="lt2"/>
                </a:solidFill>
              </a:defRPr>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76" name="Google Shape;7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gn="r">
              <a:lnSpc>
                <a:spcPct val="100000"/>
              </a:lnSpc>
              <a:spcBef>
                <a:spcPts val="0"/>
              </a:spcBef>
              <a:spcAft>
                <a:spcPts val="0"/>
              </a:spcAft>
              <a:buClr>
                <a:schemeClr val="lt2"/>
              </a:buClr>
              <a:buSzPts val="1200"/>
              <a:buNone/>
              <a:defRPr>
                <a:solidFill>
                  <a:schemeClr val="lt2"/>
                </a:solidFill>
              </a:defRPr>
            </a:lvl2pPr>
            <a:lvl3pPr lvl="2" rtl="0" algn="r">
              <a:lnSpc>
                <a:spcPct val="100000"/>
              </a:lnSpc>
              <a:spcBef>
                <a:spcPts val="0"/>
              </a:spcBef>
              <a:spcAft>
                <a:spcPts val="0"/>
              </a:spcAft>
              <a:buClr>
                <a:schemeClr val="lt2"/>
              </a:buClr>
              <a:buSzPts val="1200"/>
              <a:buNone/>
              <a:defRPr>
                <a:solidFill>
                  <a:schemeClr val="lt2"/>
                </a:solidFill>
              </a:defRPr>
            </a:lvl3pPr>
            <a:lvl4pPr lvl="3" rtl="0" algn="r">
              <a:lnSpc>
                <a:spcPct val="100000"/>
              </a:lnSpc>
              <a:spcBef>
                <a:spcPts val="0"/>
              </a:spcBef>
              <a:spcAft>
                <a:spcPts val="0"/>
              </a:spcAft>
              <a:buClr>
                <a:schemeClr val="lt2"/>
              </a:buClr>
              <a:buSzPts val="1200"/>
              <a:buNone/>
              <a:defRPr>
                <a:solidFill>
                  <a:schemeClr val="lt2"/>
                </a:solidFill>
              </a:defRPr>
            </a:lvl4pPr>
            <a:lvl5pPr lvl="4" rtl="0" algn="r">
              <a:lnSpc>
                <a:spcPct val="100000"/>
              </a:lnSpc>
              <a:spcBef>
                <a:spcPts val="0"/>
              </a:spcBef>
              <a:spcAft>
                <a:spcPts val="0"/>
              </a:spcAft>
              <a:buClr>
                <a:schemeClr val="lt2"/>
              </a:buClr>
              <a:buSzPts val="1200"/>
              <a:buNone/>
              <a:defRPr>
                <a:solidFill>
                  <a:schemeClr val="lt2"/>
                </a:solidFill>
              </a:defRPr>
            </a:lvl5pPr>
            <a:lvl6pPr lvl="5" rtl="0" algn="r">
              <a:lnSpc>
                <a:spcPct val="100000"/>
              </a:lnSpc>
              <a:spcBef>
                <a:spcPts val="0"/>
              </a:spcBef>
              <a:spcAft>
                <a:spcPts val="0"/>
              </a:spcAft>
              <a:buClr>
                <a:schemeClr val="lt2"/>
              </a:buClr>
              <a:buSzPts val="1200"/>
              <a:buNone/>
              <a:defRPr>
                <a:solidFill>
                  <a:schemeClr val="lt2"/>
                </a:solidFill>
              </a:defRPr>
            </a:lvl6pPr>
            <a:lvl7pPr lvl="6" rtl="0" algn="r">
              <a:lnSpc>
                <a:spcPct val="100000"/>
              </a:lnSpc>
              <a:spcBef>
                <a:spcPts val="0"/>
              </a:spcBef>
              <a:spcAft>
                <a:spcPts val="0"/>
              </a:spcAft>
              <a:buClr>
                <a:schemeClr val="lt2"/>
              </a:buClr>
              <a:buSzPts val="1200"/>
              <a:buNone/>
              <a:defRPr>
                <a:solidFill>
                  <a:schemeClr val="lt2"/>
                </a:solidFill>
              </a:defRPr>
            </a:lvl7pPr>
            <a:lvl8pPr lvl="7" rtl="0" algn="r">
              <a:lnSpc>
                <a:spcPct val="100000"/>
              </a:lnSpc>
              <a:spcBef>
                <a:spcPts val="0"/>
              </a:spcBef>
              <a:spcAft>
                <a:spcPts val="0"/>
              </a:spcAft>
              <a:buClr>
                <a:schemeClr val="lt2"/>
              </a:buClr>
              <a:buSzPts val="1200"/>
              <a:buNone/>
              <a:defRPr>
                <a:solidFill>
                  <a:schemeClr val="lt2"/>
                </a:solidFill>
              </a:defRPr>
            </a:lvl8pPr>
            <a:lvl9pPr lvl="8" rtl="0" algn="r">
              <a:lnSpc>
                <a:spcPct val="100000"/>
              </a:lnSpc>
              <a:spcBef>
                <a:spcPts val="0"/>
              </a:spcBef>
              <a:spcAft>
                <a:spcPts val="0"/>
              </a:spcAft>
              <a:buClr>
                <a:schemeClr val="lt2"/>
              </a:buClr>
              <a:buSzPts val="1200"/>
              <a:buNone/>
              <a:defRPr>
                <a:solidFill>
                  <a:schemeClr val="lt2"/>
                </a:solidFill>
              </a:defRPr>
            </a:lvl9pPr>
          </a:lstStyle>
          <a:p/>
        </p:txBody>
      </p:sp>
      <p:sp>
        <p:nvSpPr>
          <p:cNvPr id="78" name="Google Shape;78;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81" name="Google Shape;81;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82" name="Google Shape;82;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83" name="Google Shape;83;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84" name="Google Shape;84;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85" name="Google Shape;85;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86" name="Google Shape;86;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87" name="Google Shape;87;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88" name="Google Shape;88;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89" name="Google Shape;89;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90" name="Google Shape;90;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91" name="Google Shape;91;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92" name="Google Shape;92;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93" name="Google Shape;93;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96" name="Google Shape;96;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7" name="Google Shape;97;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9" name="Google Shape;99;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103" name="Google Shape;103;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106" name="Google Shape;106;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07" name="Google Shape;107;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solidFill>
                  <a:schemeClr val="lt2"/>
                </a:solidFill>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108" name="Google Shape;108;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111" name="Google Shape;111;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112" name="Google Shape;112;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113" name="Google Shape;113;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114" name="Google Shape;114;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115" name="Google Shape;115;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16" name="Google Shape;116;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117" name="Google Shape;117;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18" name="Google Shape;118;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119" name="Google Shape;11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20" name="Shape 120"/>
        <p:cNvGrpSpPr/>
        <p:nvPr/>
      </p:nvGrpSpPr>
      <p:grpSpPr>
        <a:xfrm>
          <a:off x="0" y="0"/>
          <a:ext cx="0" cy="0"/>
          <a:chOff x="0" y="0"/>
          <a:chExt cx="0" cy="0"/>
        </a:xfrm>
      </p:grpSpPr>
      <p:sp>
        <p:nvSpPr>
          <p:cNvPr id="121" name="Google Shape;121;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
        <p:nvSpPr>
          <p:cNvPr id="122" name="Google Shape;122;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125" name="Google Shape;125;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26" name="Google Shape;126;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
        <p:nvSpPr>
          <p:cNvPr id="127" name="Google Shape;127;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130" name="Google Shape;130;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133" name="Google Shape;133;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000">
                <a:solidFill>
                  <a:schemeClr val="dk2"/>
                </a:solidFill>
              </a:defRPr>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15" name="Google Shape;15;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6" name="Google Shape;16;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17" name="Google Shape;17;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2" name="Google Shape;22;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24" name="Google Shape;24;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25" name="Google Shape;25;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26" name="Google Shape;26;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27" name="Google Shape;27;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28" name="Google Shape;28;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9" name="Google Shape;29;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30" name="Google Shape;30;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31" name="Google Shape;31;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32" name="Google Shape;32;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33" name="Google Shape;33;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136" name="Google Shape;13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37" name="Google Shape;13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solidFill>
                  <a:schemeClr val="lt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38" name="Google Shape;138;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141" name="Google Shape;141;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p:txBody>
      </p:sp>
      <p:sp>
        <p:nvSpPr>
          <p:cNvPr id="144" name="Google Shape;144;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200"/>
              <a:buNone/>
              <a:defRPr>
                <a:solidFill>
                  <a:schemeClr val="lt2"/>
                </a:solidFill>
              </a:defRPr>
            </a:lvl1pPr>
            <a:lvl2pPr lvl="1" rtl="0" algn="ctr">
              <a:lnSpc>
                <a:spcPct val="100000"/>
              </a:lnSpc>
              <a:spcBef>
                <a:spcPts val="0"/>
              </a:spcBef>
              <a:spcAft>
                <a:spcPts val="0"/>
              </a:spcAft>
              <a:buClr>
                <a:schemeClr val="lt2"/>
              </a:buClr>
              <a:buSzPts val="1200"/>
              <a:buNone/>
              <a:defRPr>
                <a:solidFill>
                  <a:schemeClr val="lt2"/>
                </a:solidFill>
              </a:defRPr>
            </a:lvl2pPr>
            <a:lvl3pPr lvl="2" rtl="0" algn="ctr">
              <a:lnSpc>
                <a:spcPct val="100000"/>
              </a:lnSpc>
              <a:spcBef>
                <a:spcPts val="0"/>
              </a:spcBef>
              <a:spcAft>
                <a:spcPts val="0"/>
              </a:spcAft>
              <a:buClr>
                <a:schemeClr val="lt2"/>
              </a:buClr>
              <a:buSzPts val="1200"/>
              <a:buNone/>
              <a:defRPr>
                <a:solidFill>
                  <a:schemeClr val="lt2"/>
                </a:solidFill>
              </a:defRPr>
            </a:lvl3pPr>
            <a:lvl4pPr lvl="3" rtl="0" algn="ctr">
              <a:lnSpc>
                <a:spcPct val="100000"/>
              </a:lnSpc>
              <a:spcBef>
                <a:spcPts val="0"/>
              </a:spcBef>
              <a:spcAft>
                <a:spcPts val="0"/>
              </a:spcAft>
              <a:buClr>
                <a:schemeClr val="lt2"/>
              </a:buClr>
              <a:buSzPts val="1200"/>
              <a:buNone/>
              <a:defRPr>
                <a:solidFill>
                  <a:schemeClr val="lt2"/>
                </a:solidFill>
              </a:defRPr>
            </a:lvl4pPr>
            <a:lvl5pPr lvl="4" rtl="0" algn="ctr">
              <a:lnSpc>
                <a:spcPct val="100000"/>
              </a:lnSpc>
              <a:spcBef>
                <a:spcPts val="0"/>
              </a:spcBef>
              <a:spcAft>
                <a:spcPts val="0"/>
              </a:spcAft>
              <a:buClr>
                <a:schemeClr val="lt2"/>
              </a:buClr>
              <a:buSzPts val="1200"/>
              <a:buNone/>
              <a:defRPr>
                <a:solidFill>
                  <a:schemeClr val="lt2"/>
                </a:solidFill>
              </a:defRPr>
            </a:lvl5pPr>
            <a:lvl6pPr lvl="5" rtl="0" algn="ctr">
              <a:lnSpc>
                <a:spcPct val="100000"/>
              </a:lnSpc>
              <a:spcBef>
                <a:spcPts val="0"/>
              </a:spcBef>
              <a:spcAft>
                <a:spcPts val="0"/>
              </a:spcAft>
              <a:buClr>
                <a:schemeClr val="lt2"/>
              </a:buClr>
              <a:buSzPts val="1200"/>
              <a:buNone/>
              <a:defRPr>
                <a:solidFill>
                  <a:schemeClr val="lt2"/>
                </a:solidFill>
              </a:defRPr>
            </a:lvl6pPr>
            <a:lvl7pPr lvl="6" rtl="0" algn="ctr">
              <a:lnSpc>
                <a:spcPct val="100000"/>
              </a:lnSpc>
              <a:spcBef>
                <a:spcPts val="0"/>
              </a:spcBef>
              <a:spcAft>
                <a:spcPts val="0"/>
              </a:spcAft>
              <a:buClr>
                <a:schemeClr val="lt2"/>
              </a:buClr>
              <a:buSzPts val="1200"/>
              <a:buNone/>
              <a:defRPr>
                <a:solidFill>
                  <a:schemeClr val="lt2"/>
                </a:solidFill>
              </a:defRPr>
            </a:lvl7pPr>
            <a:lvl8pPr lvl="7" rtl="0" algn="ctr">
              <a:lnSpc>
                <a:spcPct val="100000"/>
              </a:lnSpc>
              <a:spcBef>
                <a:spcPts val="0"/>
              </a:spcBef>
              <a:spcAft>
                <a:spcPts val="0"/>
              </a:spcAft>
              <a:buClr>
                <a:schemeClr val="lt2"/>
              </a:buClr>
              <a:buSzPts val="1200"/>
              <a:buNone/>
              <a:defRPr>
                <a:solidFill>
                  <a:schemeClr val="lt2"/>
                </a:solidFill>
              </a:defRPr>
            </a:lvl8pPr>
            <a:lvl9pPr lvl="8" rtl="0" algn="ctr">
              <a:lnSpc>
                <a:spcPct val="100000"/>
              </a:lnSpc>
              <a:spcBef>
                <a:spcPts val="0"/>
              </a:spcBef>
              <a:spcAft>
                <a:spcPts val="0"/>
              </a:spcAft>
              <a:buClr>
                <a:schemeClr val="lt2"/>
              </a:buClr>
              <a:buSzPts val="1200"/>
              <a:buNone/>
              <a:defRPr>
                <a:solidFill>
                  <a:schemeClr val="lt2"/>
                </a:solidFill>
              </a:defRPr>
            </a:lvl9pPr>
          </a:lstStyle>
          <a:p/>
        </p:txBody>
      </p:sp>
      <p:sp>
        <p:nvSpPr>
          <p:cNvPr id="145" name="Google Shape;145;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
        <p:nvSpPr>
          <p:cNvPr id="146" name="Google Shape;146;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Char char="●"/>
              <a:defRPr>
                <a:solidFill>
                  <a:schemeClr val="lt2"/>
                </a:solidFill>
              </a:defRPr>
            </a:lvl1pPr>
            <a:lvl2pPr indent="-304800" lvl="1" marL="914400" rtl="0">
              <a:spcBef>
                <a:spcPts val="1600"/>
              </a:spcBef>
              <a:spcAft>
                <a:spcPts val="0"/>
              </a:spcAft>
              <a:buClr>
                <a:schemeClr val="lt2"/>
              </a:buClr>
              <a:buSzPts val="1200"/>
              <a:buChar char="○"/>
              <a:defRPr>
                <a:solidFill>
                  <a:schemeClr val="lt2"/>
                </a:solidFill>
              </a:defRPr>
            </a:lvl2pPr>
            <a:lvl3pPr indent="-304800" lvl="2" marL="1371600" rtl="0">
              <a:spcBef>
                <a:spcPts val="1600"/>
              </a:spcBef>
              <a:spcAft>
                <a:spcPts val="0"/>
              </a:spcAft>
              <a:buClr>
                <a:schemeClr val="lt2"/>
              </a:buClr>
              <a:buSzPts val="1200"/>
              <a:buChar char="■"/>
              <a:defRPr>
                <a:solidFill>
                  <a:schemeClr val="lt2"/>
                </a:solidFill>
              </a:defRPr>
            </a:lvl3pPr>
            <a:lvl4pPr indent="-304800" lvl="3" marL="1828800" rtl="0">
              <a:spcBef>
                <a:spcPts val="1600"/>
              </a:spcBef>
              <a:spcAft>
                <a:spcPts val="0"/>
              </a:spcAft>
              <a:buClr>
                <a:schemeClr val="lt2"/>
              </a:buClr>
              <a:buSzPts val="1200"/>
              <a:buChar char="●"/>
              <a:defRPr>
                <a:solidFill>
                  <a:schemeClr val="lt2"/>
                </a:solidFill>
              </a:defRPr>
            </a:lvl4pPr>
            <a:lvl5pPr indent="-304800" lvl="4" marL="2286000" rtl="0">
              <a:spcBef>
                <a:spcPts val="1600"/>
              </a:spcBef>
              <a:spcAft>
                <a:spcPts val="0"/>
              </a:spcAft>
              <a:buClr>
                <a:schemeClr val="lt2"/>
              </a:buClr>
              <a:buSzPts val="1200"/>
              <a:buChar char="○"/>
              <a:defRPr>
                <a:solidFill>
                  <a:schemeClr val="lt2"/>
                </a:solidFill>
              </a:defRPr>
            </a:lvl5pPr>
            <a:lvl6pPr indent="-304800" lvl="5" marL="2743200" rtl="0">
              <a:spcBef>
                <a:spcPts val="1600"/>
              </a:spcBef>
              <a:spcAft>
                <a:spcPts val="0"/>
              </a:spcAft>
              <a:buClr>
                <a:schemeClr val="lt2"/>
              </a:buClr>
              <a:buSzPts val="1200"/>
              <a:buChar char="■"/>
              <a:defRPr>
                <a:solidFill>
                  <a:schemeClr val="lt2"/>
                </a:solidFill>
              </a:defRPr>
            </a:lvl6pPr>
            <a:lvl7pPr indent="-304800" lvl="6" marL="3200400" rtl="0">
              <a:spcBef>
                <a:spcPts val="1600"/>
              </a:spcBef>
              <a:spcAft>
                <a:spcPts val="0"/>
              </a:spcAft>
              <a:buClr>
                <a:schemeClr val="lt2"/>
              </a:buClr>
              <a:buSzPts val="1200"/>
              <a:buChar char="●"/>
              <a:defRPr>
                <a:solidFill>
                  <a:schemeClr val="lt2"/>
                </a:solidFill>
              </a:defRPr>
            </a:lvl7pPr>
            <a:lvl8pPr indent="-304800" lvl="7" marL="3657600" rtl="0">
              <a:spcBef>
                <a:spcPts val="1600"/>
              </a:spcBef>
              <a:spcAft>
                <a:spcPts val="0"/>
              </a:spcAft>
              <a:buClr>
                <a:schemeClr val="lt2"/>
              </a:buClr>
              <a:buSzPts val="1200"/>
              <a:buChar char="○"/>
              <a:defRPr>
                <a:solidFill>
                  <a:schemeClr val="lt2"/>
                </a:solidFill>
              </a:defRPr>
            </a:lvl8pPr>
            <a:lvl9pPr indent="-304800" lvl="8" marL="4114800" rtl="0">
              <a:spcBef>
                <a:spcPts val="1600"/>
              </a:spcBef>
              <a:spcAft>
                <a:spcPts val="1600"/>
              </a:spcAft>
              <a:buClr>
                <a:schemeClr val="lt2"/>
              </a:buClr>
              <a:buSzPts val="1200"/>
              <a:buChar char="■"/>
              <a:defRPr>
                <a:solidFill>
                  <a:schemeClr val="lt2"/>
                </a:solidFill>
              </a:defRPr>
            </a:lvl9pPr>
          </a:lstStyle>
          <a:p/>
        </p:txBody>
      </p:sp>
      <p:sp>
        <p:nvSpPr>
          <p:cNvPr id="149" name="Google Shape;149;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150" name="Google Shape;15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2"/>
                </a:solidFill>
              </a:defRPr>
            </a:lvl1pPr>
            <a:lvl2pPr lvl="1">
              <a:buNone/>
              <a:defRPr>
                <a:solidFill>
                  <a:schemeClr val="lt2"/>
                </a:solidFill>
              </a:defRPr>
            </a:lvl2pPr>
            <a:lvl3pPr lvl="2">
              <a:buNone/>
              <a:defRPr>
                <a:solidFill>
                  <a:schemeClr val="lt2"/>
                </a:solidFill>
              </a:defRPr>
            </a:lvl3pPr>
            <a:lvl4pPr lvl="3">
              <a:buNone/>
              <a:defRPr>
                <a:solidFill>
                  <a:schemeClr val="lt2"/>
                </a:solidFill>
              </a:defRPr>
            </a:lvl4pPr>
            <a:lvl5pPr lvl="4">
              <a:buNone/>
              <a:defRPr>
                <a:solidFill>
                  <a:schemeClr val="lt2"/>
                </a:solidFill>
              </a:defRPr>
            </a:lvl5pPr>
            <a:lvl6pPr lvl="5">
              <a:buNone/>
              <a:defRPr>
                <a:solidFill>
                  <a:schemeClr val="lt2"/>
                </a:solidFill>
              </a:defRPr>
            </a:lvl6pPr>
            <a:lvl7pPr lvl="6">
              <a:buNone/>
              <a:defRPr>
                <a:solidFill>
                  <a:schemeClr val="lt2"/>
                </a:solidFill>
              </a:defRPr>
            </a:lvl7pPr>
            <a:lvl8pPr lvl="7">
              <a:buNone/>
              <a:defRPr>
                <a:solidFill>
                  <a:schemeClr val="lt2"/>
                </a:solidFill>
              </a:defRPr>
            </a:lvl8pPr>
            <a:lvl9pPr lvl="8">
              <a:buNone/>
              <a:defRPr>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51" name="Shape 151"/>
        <p:cNvGrpSpPr/>
        <p:nvPr/>
      </p:nvGrpSpPr>
      <p:grpSpPr>
        <a:xfrm>
          <a:off x="0" y="0"/>
          <a:ext cx="0" cy="0"/>
          <a:chOff x="0" y="0"/>
          <a:chExt cx="0" cy="0"/>
        </a:xfrm>
      </p:grpSpPr>
      <p:sp>
        <p:nvSpPr>
          <p:cNvPr id="152" name="Google Shape;152;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36" name="Google Shape;36;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
        <p:nvSpPr>
          <p:cNvPr id="38" name="Google Shape;38;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41" name="Google Shape;41;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
        <p:nvSpPr>
          <p:cNvPr id="42" name="Google Shape;42;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45" name="Google Shape;45;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48" name="Google Shape;48;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
        <p:nvSpPr>
          <p:cNvPr id="50" name="Google Shape;50;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2000"/>
              <a:buNone/>
              <a:defRPr sz="2000">
                <a:solidFill>
                  <a:schemeClr val="dk2"/>
                </a:solidFill>
              </a:defRPr>
            </a:lvl1pPr>
            <a:lvl2pPr lvl="1" rtl="0" algn="r">
              <a:spcBef>
                <a:spcPts val="0"/>
              </a:spcBef>
              <a:spcAft>
                <a:spcPts val="0"/>
              </a:spcAft>
              <a:buClr>
                <a:schemeClr val="dk2"/>
              </a:buClr>
              <a:buSzPts val="2000"/>
              <a:buNone/>
              <a:defRPr sz="2000">
                <a:solidFill>
                  <a:schemeClr val="dk2"/>
                </a:solidFill>
              </a:defRPr>
            </a:lvl2pPr>
            <a:lvl3pPr lvl="2" rtl="0" algn="r">
              <a:spcBef>
                <a:spcPts val="0"/>
              </a:spcBef>
              <a:spcAft>
                <a:spcPts val="0"/>
              </a:spcAft>
              <a:buClr>
                <a:schemeClr val="dk2"/>
              </a:buClr>
              <a:buSzPts val="2000"/>
              <a:buNone/>
              <a:defRPr sz="2000">
                <a:solidFill>
                  <a:schemeClr val="dk2"/>
                </a:solidFill>
              </a:defRPr>
            </a:lvl3pPr>
            <a:lvl4pPr lvl="3" rtl="0" algn="r">
              <a:spcBef>
                <a:spcPts val="0"/>
              </a:spcBef>
              <a:spcAft>
                <a:spcPts val="0"/>
              </a:spcAft>
              <a:buClr>
                <a:schemeClr val="dk2"/>
              </a:buClr>
              <a:buSzPts val="2000"/>
              <a:buNone/>
              <a:defRPr sz="2000">
                <a:solidFill>
                  <a:schemeClr val="dk2"/>
                </a:solidFill>
              </a:defRPr>
            </a:lvl4pPr>
            <a:lvl5pPr lvl="4" rtl="0" algn="r">
              <a:spcBef>
                <a:spcPts val="0"/>
              </a:spcBef>
              <a:spcAft>
                <a:spcPts val="0"/>
              </a:spcAft>
              <a:buClr>
                <a:schemeClr val="dk2"/>
              </a:buClr>
              <a:buSzPts val="2000"/>
              <a:buNone/>
              <a:defRPr sz="2000">
                <a:solidFill>
                  <a:schemeClr val="dk2"/>
                </a:solidFill>
              </a:defRPr>
            </a:lvl5pPr>
            <a:lvl6pPr lvl="5" rtl="0" algn="r">
              <a:spcBef>
                <a:spcPts val="0"/>
              </a:spcBef>
              <a:spcAft>
                <a:spcPts val="0"/>
              </a:spcAft>
              <a:buClr>
                <a:schemeClr val="dk2"/>
              </a:buClr>
              <a:buSzPts val="2000"/>
              <a:buNone/>
              <a:defRPr sz="2000">
                <a:solidFill>
                  <a:schemeClr val="dk2"/>
                </a:solidFill>
              </a:defRPr>
            </a:lvl6pPr>
            <a:lvl7pPr lvl="6" rtl="0" algn="r">
              <a:spcBef>
                <a:spcPts val="0"/>
              </a:spcBef>
              <a:spcAft>
                <a:spcPts val="0"/>
              </a:spcAft>
              <a:buClr>
                <a:schemeClr val="dk2"/>
              </a:buClr>
              <a:buSzPts val="2000"/>
              <a:buNone/>
              <a:defRPr sz="2000">
                <a:solidFill>
                  <a:schemeClr val="dk2"/>
                </a:solidFill>
              </a:defRPr>
            </a:lvl7pPr>
            <a:lvl8pPr lvl="7" rtl="0" algn="r">
              <a:spcBef>
                <a:spcPts val="0"/>
              </a:spcBef>
              <a:spcAft>
                <a:spcPts val="0"/>
              </a:spcAft>
              <a:buClr>
                <a:schemeClr val="dk2"/>
              </a:buClr>
              <a:buSzPts val="2000"/>
              <a:buNone/>
              <a:defRPr sz="2000">
                <a:solidFill>
                  <a:schemeClr val="dk2"/>
                </a:solidFill>
              </a:defRPr>
            </a:lvl8pPr>
            <a:lvl9pPr lvl="8" rtl="0" algn="r">
              <a:spcBef>
                <a:spcPts val="0"/>
              </a:spcBef>
              <a:spcAft>
                <a:spcPts val="0"/>
              </a:spcAft>
              <a:buClr>
                <a:schemeClr val="dk2"/>
              </a:buClr>
              <a:buSzPts val="2000"/>
              <a:buNone/>
              <a:defRPr sz="2000">
                <a:solidFill>
                  <a:schemeClr val="dk2"/>
                </a:solidFill>
              </a:defRPr>
            </a:lvl9pPr>
          </a:lstStyle>
          <a:p/>
        </p:txBody>
      </p:sp>
      <p:sp>
        <p:nvSpPr>
          <p:cNvPr id="53" name="Google Shape;53;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54" name="Google Shape;54;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55" name="Google Shape;55;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58" name="Google Shape;58;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60" name="Google Shape;60;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1" name="Google Shape;61;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62" name="Google Shape;62;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3" name="Google Shape;63;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64" name="Google Shape;64;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67" name="Google Shape;67;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68" name="Google Shape;68;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69" name="Google Shape;69;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70" name="Google Shape;70;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100"/>
              <a:buNone/>
              <a:defRPr sz="1100">
                <a:solidFill>
                  <a:schemeClr val="dk2"/>
                </a:solidFill>
              </a:defRPr>
            </a:lvl1pPr>
            <a:lvl2pPr lvl="1" rtl="0">
              <a:lnSpc>
                <a:spcPct val="100000"/>
              </a:lnSpc>
              <a:spcBef>
                <a:spcPts val="0"/>
              </a:spcBef>
              <a:spcAft>
                <a:spcPts val="0"/>
              </a:spcAft>
              <a:buClr>
                <a:schemeClr val="dk2"/>
              </a:buClr>
              <a:buSzPts val="1100"/>
              <a:buNone/>
              <a:defRPr sz="1100">
                <a:solidFill>
                  <a:schemeClr val="dk2"/>
                </a:solidFill>
              </a:defRPr>
            </a:lvl2pPr>
            <a:lvl3pPr lvl="2" rtl="0">
              <a:lnSpc>
                <a:spcPct val="100000"/>
              </a:lnSpc>
              <a:spcBef>
                <a:spcPts val="0"/>
              </a:spcBef>
              <a:spcAft>
                <a:spcPts val="0"/>
              </a:spcAft>
              <a:buClr>
                <a:schemeClr val="dk2"/>
              </a:buClr>
              <a:buSzPts val="1100"/>
              <a:buNone/>
              <a:defRPr sz="1100">
                <a:solidFill>
                  <a:schemeClr val="dk2"/>
                </a:solidFill>
              </a:defRPr>
            </a:lvl3pPr>
            <a:lvl4pPr lvl="3" rtl="0">
              <a:lnSpc>
                <a:spcPct val="100000"/>
              </a:lnSpc>
              <a:spcBef>
                <a:spcPts val="0"/>
              </a:spcBef>
              <a:spcAft>
                <a:spcPts val="0"/>
              </a:spcAft>
              <a:buClr>
                <a:schemeClr val="dk2"/>
              </a:buClr>
              <a:buSzPts val="1100"/>
              <a:buNone/>
              <a:defRPr sz="1100">
                <a:solidFill>
                  <a:schemeClr val="dk2"/>
                </a:solidFill>
              </a:defRPr>
            </a:lvl4pPr>
            <a:lvl5pPr lvl="4" rtl="0">
              <a:lnSpc>
                <a:spcPct val="100000"/>
              </a:lnSpc>
              <a:spcBef>
                <a:spcPts val="0"/>
              </a:spcBef>
              <a:spcAft>
                <a:spcPts val="0"/>
              </a:spcAft>
              <a:buClr>
                <a:schemeClr val="dk2"/>
              </a:buClr>
              <a:buSzPts val="1100"/>
              <a:buNone/>
              <a:defRPr sz="1100">
                <a:solidFill>
                  <a:schemeClr val="dk2"/>
                </a:solidFill>
              </a:defRPr>
            </a:lvl5pPr>
            <a:lvl6pPr lvl="5" rtl="0">
              <a:lnSpc>
                <a:spcPct val="100000"/>
              </a:lnSpc>
              <a:spcBef>
                <a:spcPts val="0"/>
              </a:spcBef>
              <a:spcAft>
                <a:spcPts val="0"/>
              </a:spcAft>
              <a:buClr>
                <a:schemeClr val="dk2"/>
              </a:buClr>
              <a:buSzPts val="1100"/>
              <a:buNone/>
              <a:defRPr sz="1100">
                <a:solidFill>
                  <a:schemeClr val="dk2"/>
                </a:solidFill>
              </a:defRPr>
            </a:lvl6pPr>
            <a:lvl7pPr lvl="6" rtl="0">
              <a:lnSpc>
                <a:spcPct val="100000"/>
              </a:lnSpc>
              <a:spcBef>
                <a:spcPts val="0"/>
              </a:spcBef>
              <a:spcAft>
                <a:spcPts val="0"/>
              </a:spcAft>
              <a:buClr>
                <a:schemeClr val="dk2"/>
              </a:buClr>
              <a:buSzPts val="1100"/>
              <a:buNone/>
              <a:defRPr sz="1100">
                <a:solidFill>
                  <a:schemeClr val="dk2"/>
                </a:solidFill>
              </a:defRPr>
            </a:lvl7pPr>
            <a:lvl8pPr lvl="7" rtl="0">
              <a:lnSpc>
                <a:spcPct val="100000"/>
              </a:lnSpc>
              <a:spcBef>
                <a:spcPts val="0"/>
              </a:spcBef>
              <a:spcAft>
                <a:spcPts val="0"/>
              </a:spcAft>
              <a:buClr>
                <a:schemeClr val="dk2"/>
              </a:buClr>
              <a:buSzPts val="1100"/>
              <a:buNone/>
              <a:defRPr sz="1100">
                <a:solidFill>
                  <a:schemeClr val="dk2"/>
                </a:solidFill>
              </a:defRPr>
            </a:lvl8pPr>
            <a:lvl9pPr lvl="8" rtl="0">
              <a:lnSpc>
                <a:spcPct val="100000"/>
              </a:lnSpc>
              <a:spcBef>
                <a:spcPts val="0"/>
              </a:spcBef>
              <a:spcAft>
                <a:spcPts val="0"/>
              </a:spcAft>
              <a:buClr>
                <a:schemeClr val="dk2"/>
              </a:buClr>
              <a:buSzPts val="1100"/>
              <a:buNone/>
              <a:defRPr sz="1100">
                <a:solidFill>
                  <a:schemeClr val="dk2"/>
                </a:solidFill>
              </a:defRPr>
            </a:lvl9pPr>
          </a:lstStyle>
          <a:p/>
        </p:txBody>
      </p:sp>
      <p:sp>
        <p:nvSpPr>
          <p:cNvPr id="71" name="Google Shape;71;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72" name="Google Shape;72;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3" name="Google Shape;7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Roboto Condensed Light"/>
                <a:ea typeface="Roboto Condensed Light"/>
                <a:cs typeface="Roboto Condensed Light"/>
                <a:sym typeface="Roboto Condensed Light"/>
              </a:defRPr>
            </a:lvl1pPr>
            <a:lvl2pPr lvl="1" algn="r">
              <a:buNone/>
              <a:defRPr sz="1300">
                <a:solidFill>
                  <a:schemeClr val="dk1"/>
                </a:solidFill>
                <a:latin typeface="Roboto Condensed Light"/>
                <a:ea typeface="Roboto Condensed Light"/>
                <a:cs typeface="Roboto Condensed Light"/>
                <a:sym typeface="Roboto Condensed Light"/>
              </a:defRPr>
            </a:lvl2pPr>
            <a:lvl3pPr lvl="2" algn="r">
              <a:buNone/>
              <a:defRPr sz="1300">
                <a:solidFill>
                  <a:schemeClr val="dk1"/>
                </a:solidFill>
                <a:latin typeface="Roboto Condensed Light"/>
                <a:ea typeface="Roboto Condensed Light"/>
                <a:cs typeface="Roboto Condensed Light"/>
                <a:sym typeface="Roboto Condensed Light"/>
              </a:defRPr>
            </a:lvl3pPr>
            <a:lvl4pPr lvl="3" algn="r">
              <a:buNone/>
              <a:defRPr sz="1300">
                <a:solidFill>
                  <a:schemeClr val="dk1"/>
                </a:solidFill>
                <a:latin typeface="Roboto Condensed Light"/>
                <a:ea typeface="Roboto Condensed Light"/>
                <a:cs typeface="Roboto Condensed Light"/>
                <a:sym typeface="Roboto Condensed Light"/>
              </a:defRPr>
            </a:lvl4pPr>
            <a:lvl5pPr lvl="4" algn="r">
              <a:buNone/>
              <a:defRPr sz="1300">
                <a:solidFill>
                  <a:schemeClr val="dk1"/>
                </a:solidFill>
                <a:latin typeface="Roboto Condensed Light"/>
                <a:ea typeface="Roboto Condensed Light"/>
                <a:cs typeface="Roboto Condensed Light"/>
                <a:sym typeface="Roboto Condensed Light"/>
              </a:defRPr>
            </a:lvl5pPr>
            <a:lvl6pPr lvl="5" algn="r">
              <a:buNone/>
              <a:defRPr sz="1300">
                <a:solidFill>
                  <a:schemeClr val="dk1"/>
                </a:solidFill>
                <a:latin typeface="Roboto Condensed Light"/>
                <a:ea typeface="Roboto Condensed Light"/>
                <a:cs typeface="Roboto Condensed Light"/>
                <a:sym typeface="Roboto Condensed Light"/>
              </a:defRPr>
            </a:lvl6pPr>
            <a:lvl7pPr lvl="6" algn="r">
              <a:buNone/>
              <a:defRPr sz="1300">
                <a:solidFill>
                  <a:schemeClr val="dk1"/>
                </a:solidFill>
                <a:latin typeface="Roboto Condensed Light"/>
                <a:ea typeface="Roboto Condensed Light"/>
                <a:cs typeface="Roboto Condensed Light"/>
                <a:sym typeface="Roboto Condensed Light"/>
              </a:defRPr>
            </a:lvl7pPr>
            <a:lvl8pPr lvl="7" algn="r">
              <a:buNone/>
              <a:defRPr sz="1300">
                <a:solidFill>
                  <a:schemeClr val="dk1"/>
                </a:solidFill>
                <a:latin typeface="Roboto Condensed Light"/>
                <a:ea typeface="Roboto Condensed Light"/>
                <a:cs typeface="Roboto Condensed Light"/>
                <a:sym typeface="Roboto Condensed Light"/>
              </a:defRPr>
            </a:lvl8pPr>
            <a:lvl9pPr lvl="8" algn="r">
              <a:buNone/>
              <a:defRPr sz="1300">
                <a:solidFill>
                  <a:schemeClr val="dk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6.jpg"/><Relationship Id="rId4" Type="http://schemas.openxmlformats.org/officeDocument/2006/relationships/image" Target="../media/image4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50.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5.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5.png"/><Relationship Id="rId4" Type="http://schemas.openxmlformats.org/officeDocument/2006/relationships/image" Target="../media/image49.png"/><Relationship Id="rId5" Type="http://schemas.openxmlformats.org/officeDocument/2006/relationships/image" Target="../media/image3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hyperlink" Target="https://data.cityofchicago.org/Public-Safety/Crimes-2001-to-Present/ijzp-q8t2/dat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1.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Presented by:</a:t>
            </a:r>
            <a:endParaRPr/>
          </a:p>
          <a:p>
            <a:pPr indent="0" lvl="0" marL="0" rtl="0" algn="r">
              <a:spcBef>
                <a:spcPts val="0"/>
              </a:spcBef>
              <a:spcAft>
                <a:spcPts val="0"/>
              </a:spcAft>
              <a:buNone/>
            </a:pPr>
            <a:r>
              <a:rPr lang="en"/>
              <a:t>Farzeem Jiwani, Agha Ahmad &amp; Faheem Mohammed</a:t>
            </a:r>
            <a:endParaRPr/>
          </a:p>
        </p:txBody>
      </p:sp>
      <p:sp>
        <p:nvSpPr>
          <p:cNvPr id="158" name="Google Shape;158;p26"/>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Chicago</a:t>
            </a:r>
            <a:r>
              <a:rPr lang="en"/>
              <a:t> Crime Analysis &amp; Prediction</a:t>
            </a:r>
            <a:endParaRPr/>
          </a:p>
        </p:txBody>
      </p:sp>
      <p:cxnSp>
        <p:nvCxnSpPr>
          <p:cNvPr id="159" name="Google Shape;159;p26"/>
          <p:cNvCxnSpPr/>
          <p:nvPr/>
        </p:nvCxnSpPr>
        <p:spPr>
          <a:xfrm>
            <a:off x="7145675" y="3176000"/>
            <a:ext cx="2086500" cy="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Spark SQL</a:t>
            </a:r>
            <a:endParaRPr/>
          </a:p>
          <a:p>
            <a:pPr indent="0" lvl="0" marL="0" rtl="0" algn="ctr">
              <a:spcBef>
                <a:spcPts val="0"/>
              </a:spcBef>
              <a:spcAft>
                <a:spcPts val="0"/>
              </a:spcAft>
              <a:buNone/>
            </a:pPr>
            <a:r>
              <a:rPr lang="en" sz="2000"/>
              <a:t>Data Querying Layer</a:t>
            </a:r>
            <a:endParaRPr sz="2000"/>
          </a:p>
        </p:txBody>
      </p:sp>
      <p:sp>
        <p:nvSpPr>
          <p:cNvPr id="284" name="Google Shape;284;p35"/>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Handling </a:t>
            </a:r>
            <a:endParaRPr/>
          </a:p>
          <a:p>
            <a:pPr indent="0" lvl="0" marL="0" rtl="0" algn="ctr">
              <a:spcBef>
                <a:spcPts val="0"/>
              </a:spcBef>
              <a:spcAft>
                <a:spcPts val="0"/>
              </a:spcAft>
              <a:buNone/>
            </a:pPr>
            <a:r>
              <a:rPr lang="en"/>
              <a:t>Missing Values</a:t>
            </a:r>
            <a:endParaRPr>
              <a:solidFill>
                <a:schemeClr val="dk2"/>
              </a:solidFill>
            </a:endParaRPr>
          </a:p>
        </p:txBody>
      </p:sp>
      <p:sp>
        <p:nvSpPr>
          <p:cNvPr id="285" name="Google Shape;285;p35"/>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Dropped the missing values as they accounted for less than 1% of the dataset</a:t>
            </a:r>
            <a:endParaRPr>
              <a:solidFill>
                <a:schemeClr val="lt2"/>
              </a:solidFill>
            </a:endParaRPr>
          </a:p>
        </p:txBody>
      </p:sp>
      <p:sp>
        <p:nvSpPr>
          <p:cNvPr id="286" name="Google Shape;286;p35"/>
          <p:cNvSpPr txBox="1"/>
          <p:nvPr>
            <p:ph idx="3" type="ctrTitle"/>
          </p:nvPr>
        </p:nvSpPr>
        <p:spPr>
          <a:xfrm>
            <a:off x="3193675" y="29353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Balancing</a:t>
            </a:r>
            <a:r>
              <a:rPr lang="en">
                <a:solidFill>
                  <a:schemeClr val="dk2"/>
                </a:solidFill>
              </a:rPr>
              <a:t> </a:t>
            </a:r>
            <a:endParaRPr>
              <a:solidFill>
                <a:schemeClr val="dk2"/>
              </a:solidFill>
            </a:endParaRPr>
          </a:p>
          <a:p>
            <a:pPr indent="0" lvl="0" marL="0" rtl="0" algn="ctr">
              <a:spcBef>
                <a:spcPts val="0"/>
              </a:spcBef>
              <a:spcAft>
                <a:spcPts val="0"/>
              </a:spcAft>
              <a:buNone/>
            </a:pPr>
            <a:r>
              <a:rPr lang="en">
                <a:solidFill>
                  <a:schemeClr val="dk2"/>
                </a:solidFill>
              </a:rPr>
              <a:t>Dataset</a:t>
            </a:r>
            <a:endParaRPr>
              <a:solidFill>
                <a:schemeClr val="dk2"/>
              </a:solidFill>
            </a:endParaRPr>
          </a:p>
        </p:txBody>
      </p:sp>
      <p:sp>
        <p:nvSpPr>
          <p:cNvPr id="287" name="Google Shape;287;p35"/>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Balanced the dataset having extremely rare crime types and locations</a:t>
            </a:r>
            <a:endParaRPr>
              <a:solidFill>
                <a:schemeClr val="lt2"/>
              </a:solidFill>
            </a:endParaRPr>
          </a:p>
        </p:txBody>
      </p:sp>
      <p:sp>
        <p:nvSpPr>
          <p:cNvPr id="288" name="Google Shape;288;p35"/>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Feature Selection</a:t>
            </a:r>
            <a:endParaRPr>
              <a:solidFill>
                <a:schemeClr val="dk2"/>
              </a:solidFill>
            </a:endParaRPr>
          </a:p>
        </p:txBody>
      </p:sp>
      <p:sp>
        <p:nvSpPr>
          <p:cNvPr id="289" name="Google Shape;289;p35"/>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Factorized the dataset and filtered out relevant features from the dataset using Pearson correlation matrix</a:t>
            </a:r>
            <a:endParaRPr>
              <a:solidFill>
                <a:schemeClr val="lt2"/>
              </a:solidFill>
            </a:endParaRPr>
          </a:p>
        </p:txBody>
      </p:sp>
      <p:cxnSp>
        <p:nvCxnSpPr>
          <p:cNvPr id="290" name="Google Shape;290;p35"/>
          <p:cNvCxnSpPr/>
          <p:nvPr/>
        </p:nvCxnSpPr>
        <p:spPr>
          <a:xfrm>
            <a:off x="3235200" y="2186175"/>
            <a:ext cx="0" cy="1647600"/>
          </a:xfrm>
          <a:prstGeom prst="straightConnector1">
            <a:avLst/>
          </a:prstGeom>
          <a:noFill/>
          <a:ln cap="flat" cmpd="sng" w="9525">
            <a:solidFill>
              <a:schemeClr val="dk2"/>
            </a:solidFill>
            <a:prstDash val="solid"/>
            <a:round/>
            <a:headEnd len="med" w="med" type="none"/>
            <a:tailEnd len="med" w="med" type="none"/>
          </a:ln>
        </p:spPr>
      </p:cxnSp>
      <p:cxnSp>
        <p:nvCxnSpPr>
          <p:cNvPr id="291" name="Google Shape;291;p35"/>
          <p:cNvCxnSpPr/>
          <p:nvPr/>
        </p:nvCxnSpPr>
        <p:spPr>
          <a:xfrm>
            <a:off x="5908800" y="2186175"/>
            <a:ext cx="0" cy="1647600"/>
          </a:xfrm>
          <a:prstGeom prst="straightConnector1">
            <a:avLst/>
          </a:prstGeom>
          <a:noFill/>
          <a:ln cap="flat" cmpd="sng" w="9525">
            <a:solidFill>
              <a:schemeClr val="dk2"/>
            </a:solidFill>
            <a:prstDash val="solid"/>
            <a:round/>
            <a:headEnd len="med" w="med" type="none"/>
            <a:tailEnd len="med" w="med" type="none"/>
          </a:ln>
        </p:spPr>
      </p:cxnSp>
      <p:sp>
        <p:nvSpPr>
          <p:cNvPr id="292" name="Google Shape;292;p35"/>
          <p:cNvSpPr/>
          <p:nvPr/>
        </p:nvSpPr>
        <p:spPr>
          <a:xfrm>
            <a:off x="1576050" y="1853650"/>
            <a:ext cx="644700" cy="644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5"/>
          <p:cNvSpPr/>
          <p:nvPr/>
        </p:nvSpPr>
        <p:spPr>
          <a:xfrm>
            <a:off x="4249650" y="3516549"/>
            <a:ext cx="644700" cy="644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5"/>
          <p:cNvSpPr/>
          <p:nvPr/>
        </p:nvSpPr>
        <p:spPr>
          <a:xfrm>
            <a:off x="6923250" y="1855160"/>
            <a:ext cx="644700" cy="644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35"/>
          <p:cNvGrpSpPr/>
          <p:nvPr/>
        </p:nvGrpSpPr>
        <p:grpSpPr>
          <a:xfrm>
            <a:off x="1688679" y="1965762"/>
            <a:ext cx="419443" cy="420487"/>
            <a:chOff x="-3771675" y="3971775"/>
            <a:chExt cx="291300" cy="292025"/>
          </a:xfrm>
        </p:grpSpPr>
        <p:sp>
          <p:nvSpPr>
            <p:cNvPr id="296" name="Google Shape;296;p3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7" name="Google Shape;297;p3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8" name="Google Shape;298;p3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9" name="Google Shape;299;p3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00" name="Google Shape;300;p3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301" name="Google Shape;301;p35"/>
          <p:cNvGrpSpPr/>
          <p:nvPr/>
        </p:nvGrpSpPr>
        <p:grpSpPr>
          <a:xfrm>
            <a:off x="4385636" y="3653443"/>
            <a:ext cx="372749" cy="370909"/>
            <a:chOff x="-42994575" y="3950300"/>
            <a:chExt cx="319025" cy="317450"/>
          </a:xfrm>
        </p:grpSpPr>
        <p:sp>
          <p:nvSpPr>
            <p:cNvPr id="302" name="Google Shape;302;p3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35"/>
          <p:cNvGrpSpPr/>
          <p:nvPr/>
        </p:nvGrpSpPr>
        <p:grpSpPr>
          <a:xfrm>
            <a:off x="7070097" y="2002339"/>
            <a:ext cx="351024" cy="347301"/>
            <a:chOff x="946175" y="3619500"/>
            <a:chExt cx="296975" cy="293825"/>
          </a:xfrm>
        </p:grpSpPr>
        <p:sp>
          <p:nvSpPr>
            <p:cNvPr id="306" name="Google Shape;306;p3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txBox="1"/>
          <p:nvPr>
            <p:ph type="ctrTitle"/>
          </p:nvPr>
        </p:nvSpPr>
        <p:spPr>
          <a:xfrm>
            <a:off x="1964850" y="352850"/>
            <a:ext cx="5214300" cy="71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Hive</a:t>
            </a:r>
            <a:endParaRPr/>
          </a:p>
          <a:p>
            <a:pPr indent="0" lvl="0" marL="0" rtl="0" algn="ctr">
              <a:spcBef>
                <a:spcPts val="0"/>
              </a:spcBef>
              <a:spcAft>
                <a:spcPts val="0"/>
              </a:spcAft>
              <a:buNone/>
            </a:pPr>
            <a:r>
              <a:rPr lang="en" sz="2000"/>
              <a:t>Data Warehouse</a:t>
            </a:r>
            <a:endParaRPr sz="2000"/>
          </a:p>
        </p:txBody>
      </p:sp>
      <p:sp>
        <p:nvSpPr>
          <p:cNvPr id="318" name="Google Shape;318;p36"/>
          <p:cNvSpPr txBox="1"/>
          <p:nvPr>
            <p:ph idx="2" type="ctrTitle"/>
          </p:nvPr>
        </p:nvSpPr>
        <p:spPr>
          <a:xfrm>
            <a:off x="614412" y="1361375"/>
            <a:ext cx="3441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Table Structure </a:t>
            </a:r>
            <a:endParaRPr/>
          </a:p>
          <a:p>
            <a:pPr indent="0" lvl="0" marL="0" rtl="0" algn="l">
              <a:spcBef>
                <a:spcPts val="0"/>
              </a:spcBef>
              <a:spcAft>
                <a:spcPts val="0"/>
              </a:spcAft>
              <a:buNone/>
            </a:pPr>
            <a:r>
              <a:rPr lang="en"/>
              <a:t>Partitioning on attribute primary type</a:t>
            </a:r>
            <a:endParaRPr/>
          </a:p>
        </p:txBody>
      </p:sp>
      <p:sp>
        <p:nvSpPr>
          <p:cNvPr id="319" name="Google Shape;319;p36"/>
          <p:cNvSpPr txBox="1"/>
          <p:nvPr>
            <p:ph idx="3" type="ctrTitle"/>
          </p:nvPr>
        </p:nvSpPr>
        <p:spPr>
          <a:xfrm>
            <a:off x="5573000" y="1361375"/>
            <a:ext cx="25791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Table Structure</a:t>
            </a:r>
            <a:endParaRPr/>
          </a:p>
          <a:p>
            <a:pPr indent="0" lvl="0" marL="0" rtl="0" algn="r">
              <a:spcBef>
                <a:spcPts val="0"/>
              </a:spcBef>
              <a:spcAft>
                <a:spcPts val="0"/>
              </a:spcAft>
              <a:buNone/>
            </a:pPr>
            <a:r>
              <a:rPr lang="en"/>
              <a:t>Bucketing on attribute year</a:t>
            </a:r>
            <a:endParaRPr/>
          </a:p>
        </p:txBody>
      </p:sp>
      <p:pic>
        <p:nvPicPr>
          <p:cNvPr id="320" name="Google Shape;320;p36"/>
          <p:cNvPicPr preferRelativeResize="0"/>
          <p:nvPr/>
        </p:nvPicPr>
        <p:blipFill>
          <a:blip r:embed="rId3">
            <a:alphaModFix/>
          </a:blip>
          <a:stretch>
            <a:fillRect/>
          </a:stretch>
        </p:blipFill>
        <p:spPr>
          <a:xfrm>
            <a:off x="4748425" y="2158300"/>
            <a:ext cx="4228251" cy="2780075"/>
          </a:xfrm>
          <a:prstGeom prst="rect">
            <a:avLst/>
          </a:prstGeom>
          <a:noFill/>
          <a:ln>
            <a:noFill/>
          </a:ln>
        </p:spPr>
      </p:pic>
      <p:pic>
        <p:nvPicPr>
          <p:cNvPr id="321" name="Google Shape;321;p36"/>
          <p:cNvPicPr preferRelativeResize="0"/>
          <p:nvPr/>
        </p:nvPicPr>
        <p:blipFill>
          <a:blip r:embed="rId4">
            <a:alphaModFix/>
          </a:blip>
          <a:stretch>
            <a:fillRect/>
          </a:stretch>
        </p:blipFill>
        <p:spPr>
          <a:xfrm>
            <a:off x="146475" y="2158300"/>
            <a:ext cx="4377476" cy="2780074"/>
          </a:xfrm>
          <a:prstGeom prst="rect">
            <a:avLst/>
          </a:prstGeom>
          <a:noFill/>
          <a:ln>
            <a:noFill/>
          </a:ln>
        </p:spPr>
      </p:pic>
      <p:sp>
        <p:nvSpPr>
          <p:cNvPr id="322" name="Google Shape;322;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7"/>
          <p:cNvSpPr txBox="1"/>
          <p:nvPr>
            <p:ph type="ctrTitle"/>
          </p:nvPr>
        </p:nvSpPr>
        <p:spPr>
          <a:xfrm>
            <a:off x="1508250" y="352850"/>
            <a:ext cx="60195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Arrests by primary type</a:t>
            </a:r>
            <a:endParaRPr>
              <a:solidFill>
                <a:schemeClr val="dk2"/>
              </a:solidFill>
            </a:endParaRPr>
          </a:p>
        </p:txBody>
      </p:sp>
      <p:cxnSp>
        <p:nvCxnSpPr>
          <p:cNvPr id="328" name="Google Shape;328;p37"/>
          <p:cNvCxnSpPr/>
          <p:nvPr/>
        </p:nvCxnSpPr>
        <p:spPr>
          <a:xfrm rot="10800000">
            <a:off x="-6775" y="2740825"/>
            <a:ext cx="1515000" cy="0"/>
          </a:xfrm>
          <a:prstGeom prst="straightConnector1">
            <a:avLst/>
          </a:prstGeom>
          <a:noFill/>
          <a:ln cap="flat" cmpd="sng" w="9525">
            <a:solidFill>
              <a:schemeClr val="dk1"/>
            </a:solidFill>
            <a:prstDash val="solid"/>
            <a:round/>
            <a:headEnd len="med" w="med" type="none"/>
            <a:tailEnd len="med" w="med" type="none"/>
          </a:ln>
        </p:spPr>
      </p:cxnSp>
      <p:cxnSp>
        <p:nvCxnSpPr>
          <p:cNvPr id="329" name="Google Shape;329;p37"/>
          <p:cNvCxnSpPr/>
          <p:nvPr/>
        </p:nvCxnSpPr>
        <p:spPr>
          <a:xfrm rot="10800000">
            <a:off x="-6775" y="3439275"/>
            <a:ext cx="1515000" cy="0"/>
          </a:xfrm>
          <a:prstGeom prst="straightConnector1">
            <a:avLst/>
          </a:prstGeom>
          <a:noFill/>
          <a:ln cap="flat" cmpd="sng" w="9525">
            <a:solidFill>
              <a:schemeClr val="dk1"/>
            </a:solidFill>
            <a:prstDash val="solid"/>
            <a:round/>
            <a:headEnd len="med" w="med" type="none"/>
            <a:tailEnd len="med" w="med" type="none"/>
          </a:ln>
        </p:spPr>
      </p:cxnSp>
      <p:cxnSp>
        <p:nvCxnSpPr>
          <p:cNvPr id="330" name="Google Shape;330;p37"/>
          <p:cNvCxnSpPr/>
          <p:nvPr/>
        </p:nvCxnSpPr>
        <p:spPr>
          <a:xfrm rot="10800000">
            <a:off x="-6775" y="2740825"/>
            <a:ext cx="1515000" cy="0"/>
          </a:xfrm>
          <a:prstGeom prst="straightConnector1">
            <a:avLst/>
          </a:prstGeom>
          <a:noFill/>
          <a:ln cap="flat" cmpd="sng" w="9525">
            <a:solidFill>
              <a:schemeClr val="dk1"/>
            </a:solidFill>
            <a:prstDash val="solid"/>
            <a:round/>
            <a:headEnd len="med" w="med" type="none"/>
            <a:tailEnd len="med" w="med" type="none"/>
          </a:ln>
        </p:spPr>
      </p:cxnSp>
      <p:cxnSp>
        <p:nvCxnSpPr>
          <p:cNvPr id="331" name="Google Shape;331;p37"/>
          <p:cNvCxnSpPr/>
          <p:nvPr/>
        </p:nvCxnSpPr>
        <p:spPr>
          <a:xfrm rot="10800000">
            <a:off x="-6775" y="3439275"/>
            <a:ext cx="1515000" cy="0"/>
          </a:xfrm>
          <a:prstGeom prst="straightConnector1">
            <a:avLst/>
          </a:prstGeom>
          <a:noFill/>
          <a:ln cap="flat" cmpd="sng" w="9525">
            <a:solidFill>
              <a:schemeClr val="dk1"/>
            </a:solidFill>
            <a:prstDash val="solid"/>
            <a:round/>
            <a:headEnd len="med" w="med" type="none"/>
            <a:tailEnd len="med" w="med" type="none"/>
          </a:ln>
        </p:spPr>
      </p:cxnSp>
      <p:sp>
        <p:nvSpPr>
          <p:cNvPr id="332" name="Google Shape;332;p37"/>
          <p:cNvSpPr/>
          <p:nvPr/>
        </p:nvSpPr>
        <p:spPr>
          <a:xfrm>
            <a:off x="3475725" y="1816625"/>
            <a:ext cx="5423700" cy="1305300"/>
          </a:xfrm>
          <a:prstGeom prst="snip2DiagRect">
            <a:avLst>
              <a:gd fmla="val 18257" name="adj1"/>
              <a:gd fmla="val 0" name="adj2"/>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33" name="Google Shape;333;p37"/>
          <p:cNvGraphicFramePr/>
          <p:nvPr/>
        </p:nvGraphicFramePr>
        <p:xfrm>
          <a:off x="3523875" y="1724925"/>
          <a:ext cx="3000000" cy="3000000"/>
        </p:xfrm>
        <a:graphic>
          <a:graphicData uri="http://schemas.openxmlformats.org/drawingml/2006/table">
            <a:tbl>
              <a:tblPr>
                <a:noFill/>
                <a:tableStyleId>{863316E1-2801-4213-A896-A5C0B0EA3E3C}</a:tableStyleId>
              </a:tblPr>
              <a:tblGrid>
                <a:gridCol w="1181250"/>
                <a:gridCol w="1181250"/>
                <a:gridCol w="1181250"/>
                <a:gridCol w="1181250"/>
              </a:tblGrid>
              <a:tr h="698450">
                <a:tc>
                  <a:txBody>
                    <a:bodyPr/>
                    <a:lstStyle/>
                    <a:p>
                      <a:pPr indent="0" lvl="0" marL="0" rtl="0" algn="ctr">
                        <a:spcBef>
                          <a:spcPts val="0"/>
                        </a:spcBef>
                        <a:spcAft>
                          <a:spcPts val="0"/>
                        </a:spcAft>
                        <a:buNone/>
                      </a:pPr>
                      <a:r>
                        <a:t/>
                      </a:r>
                      <a:endParaRPr b="1">
                        <a:solidFill>
                          <a:schemeClr val="lt2"/>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Exo 2"/>
                          <a:ea typeface="Exo 2"/>
                          <a:cs typeface="Exo 2"/>
                          <a:sym typeface="Exo 2"/>
                        </a:rPr>
                        <a:t>All Data</a:t>
                      </a:r>
                      <a:endParaRPr b="1">
                        <a:solidFill>
                          <a:schemeClr val="dk2"/>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Exo 2"/>
                          <a:ea typeface="Exo 2"/>
                          <a:cs typeface="Exo 2"/>
                          <a:sym typeface="Exo 2"/>
                        </a:rPr>
                        <a:t>Partitioned</a:t>
                      </a:r>
                      <a:endParaRPr b="1">
                        <a:solidFill>
                          <a:schemeClr val="dk2"/>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Exo 2"/>
                          <a:ea typeface="Exo 2"/>
                          <a:cs typeface="Exo 2"/>
                          <a:sym typeface="Exo 2"/>
                        </a:rPr>
                        <a:t>Bucketing</a:t>
                      </a:r>
                      <a:endParaRPr b="1">
                        <a:solidFill>
                          <a:schemeClr val="dk2"/>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 sz="1200">
                          <a:solidFill>
                            <a:schemeClr val="dk2"/>
                          </a:solidFill>
                          <a:latin typeface="Exo 2"/>
                          <a:ea typeface="Exo 2"/>
                          <a:cs typeface="Exo 2"/>
                          <a:sym typeface="Exo 2"/>
                        </a:rPr>
                        <a:t>Execution Time</a:t>
                      </a:r>
                      <a:endParaRPr b="1" sz="1200">
                        <a:solidFill>
                          <a:schemeClr val="dk2"/>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2"/>
                          </a:solidFill>
                          <a:latin typeface="Roboto Condensed Light"/>
                          <a:ea typeface="Roboto Condensed Light"/>
                          <a:cs typeface="Roboto Condensed Light"/>
                          <a:sym typeface="Roboto Condensed Light"/>
                        </a:rPr>
                        <a:t>76.652</a:t>
                      </a:r>
                      <a:endParaRPr sz="12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2"/>
                          </a:solidFill>
                          <a:latin typeface="Roboto Condensed Light"/>
                          <a:ea typeface="Roboto Condensed Light"/>
                          <a:cs typeface="Roboto Condensed Light"/>
                          <a:sym typeface="Roboto Condensed Light"/>
                        </a:rPr>
                        <a:t>72.245</a:t>
                      </a:r>
                      <a:endParaRPr sz="12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2"/>
                          </a:solidFill>
                          <a:latin typeface="Roboto Condensed Light"/>
                          <a:ea typeface="Roboto Condensed Light"/>
                          <a:cs typeface="Roboto Condensed Light"/>
                          <a:sym typeface="Roboto Condensed Light"/>
                        </a:rPr>
                        <a:t>65.151</a:t>
                      </a:r>
                      <a:endParaRPr sz="12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bl>
          </a:graphicData>
        </a:graphic>
      </p:graphicFrame>
      <p:cxnSp>
        <p:nvCxnSpPr>
          <p:cNvPr id="334" name="Google Shape;334;p37"/>
          <p:cNvCxnSpPr/>
          <p:nvPr/>
        </p:nvCxnSpPr>
        <p:spPr>
          <a:xfrm>
            <a:off x="2879825" y="2436025"/>
            <a:ext cx="5769000" cy="0"/>
          </a:xfrm>
          <a:prstGeom prst="straightConnector1">
            <a:avLst/>
          </a:prstGeom>
          <a:noFill/>
          <a:ln cap="flat" cmpd="sng" w="9525">
            <a:solidFill>
              <a:schemeClr val="lt1"/>
            </a:solidFill>
            <a:prstDash val="solid"/>
            <a:round/>
            <a:headEnd len="med" w="med" type="none"/>
            <a:tailEnd len="med" w="med" type="none"/>
          </a:ln>
        </p:spPr>
      </p:cxnSp>
      <p:pic>
        <p:nvPicPr>
          <p:cNvPr id="335" name="Google Shape;335;p37"/>
          <p:cNvPicPr preferRelativeResize="0"/>
          <p:nvPr/>
        </p:nvPicPr>
        <p:blipFill>
          <a:blip r:embed="rId3">
            <a:alphaModFix/>
          </a:blip>
          <a:stretch>
            <a:fillRect/>
          </a:stretch>
        </p:blipFill>
        <p:spPr>
          <a:xfrm>
            <a:off x="0" y="1299050"/>
            <a:ext cx="3182099" cy="3844450"/>
          </a:xfrm>
          <a:prstGeom prst="rect">
            <a:avLst/>
          </a:prstGeom>
          <a:noFill/>
          <a:ln>
            <a:noFill/>
          </a:ln>
        </p:spPr>
      </p:pic>
      <p:sp>
        <p:nvSpPr>
          <p:cNvPr id="336" name="Google Shape;336;p37"/>
          <p:cNvSpPr/>
          <p:nvPr/>
        </p:nvSpPr>
        <p:spPr>
          <a:xfrm rot="5400000">
            <a:off x="4468875" y="2541675"/>
            <a:ext cx="936600" cy="2884200"/>
          </a:xfrm>
          <a:prstGeom prst="snip1Rect">
            <a:avLst>
              <a:gd fmla="val 16667" name="adj"/>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7"/>
          <p:cNvSpPr txBox="1"/>
          <p:nvPr>
            <p:ph idx="4294967295" type="subTitle"/>
          </p:nvPr>
        </p:nvSpPr>
        <p:spPr>
          <a:xfrm>
            <a:off x="3512250" y="3500975"/>
            <a:ext cx="2960100" cy="6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SELECT primarytype, COUNT(*) AS cnt FROM chicago_crimes.crime_bucket WHERE arrest = True GROUP BY primarytype ORDER BY cnt DESC</a:t>
            </a:r>
            <a:endParaRPr>
              <a:solidFill>
                <a:schemeClr val="lt2"/>
              </a:solidFill>
            </a:endParaRPr>
          </a:p>
          <a:p>
            <a:pPr indent="0" lvl="0" marL="0" rtl="0" algn="l">
              <a:spcBef>
                <a:spcPts val="1600"/>
              </a:spcBef>
              <a:spcAft>
                <a:spcPts val="0"/>
              </a:spcAft>
              <a:buNone/>
            </a:pPr>
            <a:r>
              <a:t/>
            </a:r>
            <a:endParaRPr>
              <a:solidFill>
                <a:schemeClr val="lt2"/>
              </a:solidFill>
            </a:endParaRPr>
          </a:p>
          <a:p>
            <a:pPr indent="0" lvl="0" marL="0" rtl="0" algn="l">
              <a:spcBef>
                <a:spcPts val="1600"/>
              </a:spcBef>
              <a:spcAft>
                <a:spcPts val="0"/>
              </a:spcAft>
              <a:buNone/>
            </a:pPr>
            <a:r>
              <a:t/>
            </a:r>
            <a:endParaRPr>
              <a:solidFill>
                <a:schemeClr val="lt2"/>
              </a:solidFill>
            </a:endParaRPr>
          </a:p>
          <a:p>
            <a:pPr indent="0" lvl="0" marL="0" rtl="0" algn="l">
              <a:spcBef>
                <a:spcPts val="1600"/>
              </a:spcBef>
              <a:spcAft>
                <a:spcPts val="1600"/>
              </a:spcAft>
              <a:buNone/>
            </a:pPr>
            <a:r>
              <a:t/>
            </a:r>
            <a:endParaRPr>
              <a:solidFill>
                <a:schemeClr val="lt2"/>
              </a:solidFill>
            </a:endParaRPr>
          </a:p>
        </p:txBody>
      </p:sp>
      <p:sp>
        <p:nvSpPr>
          <p:cNvPr id="338" name="Google Shape;33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8"/>
          <p:cNvSpPr/>
          <p:nvPr/>
        </p:nvSpPr>
        <p:spPr>
          <a:xfrm>
            <a:off x="3475725" y="1816625"/>
            <a:ext cx="5423700" cy="1305300"/>
          </a:xfrm>
          <a:prstGeom prst="snip2DiagRect">
            <a:avLst>
              <a:gd fmla="val 18257" name="adj1"/>
              <a:gd fmla="val 0" name="adj2"/>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8"/>
          <p:cNvSpPr txBox="1"/>
          <p:nvPr>
            <p:ph type="ctrTitle"/>
          </p:nvPr>
        </p:nvSpPr>
        <p:spPr>
          <a:xfrm>
            <a:off x="1660650" y="505250"/>
            <a:ext cx="60195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Districts with the most reported incidents</a:t>
            </a:r>
            <a:endParaRPr>
              <a:solidFill>
                <a:schemeClr val="dk2"/>
              </a:solidFill>
            </a:endParaRPr>
          </a:p>
        </p:txBody>
      </p:sp>
      <p:graphicFrame>
        <p:nvGraphicFramePr>
          <p:cNvPr id="345" name="Google Shape;345;p38"/>
          <p:cNvGraphicFramePr/>
          <p:nvPr/>
        </p:nvGraphicFramePr>
        <p:xfrm>
          <a:off x="3523875" y="1724925"/>
          <a:ext cx="3000000" cy="3000000"/>
        </p:xfrm>
        <a:graphic>
          <a:graphicData uri="http://schemas.openxmlformats.org/drawingml/2006/table">
            <a:tbl>
              <a:tblPr>
                <a:noFill/>
                <a:tableStyleId>{863316E1-2801-4213-A896-A5C0B0EA3E3C}</a:tableStyleId>
              </a:tblPr>
              <a:tblGrid>
                <a:gridCol w="1181250"/>
                <a:gridCol w="1181250"/>
                <a:gridCol w="1181250"/>
                <a:gridCol w="1181250"/>
              </a:tblGrid>
              <a:tr h="698450">
                <a:tc>
                  <a:txBody>
                    <a:bodyPr/>
                    <a:lstStyle/>
                    <a:p>
                      <a:pPr indent="0" lvl="0" marL="0" rtl="0" algn="ctr">
                        <a:spcBef>
                          <a:spcPts val="0"/>
                        </a:spcBef>
                        <a:spcAft>
                          <a:spcPts val="0"/>
                        </a:spcAft>
                        <a:buNone/>
                      </a:pPr>
                      <a:r>
                        <a:t/>
                      </a:r>
                      <a:endParaRPr b="1">
                        <a:solidFill>
                          <a:schemeClr val="lt2"/>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Exo 2"/>
                          <a:ea typeface="Exo 2"/>
                          <a:cs typeface="Exo 2"/>
                          <a:sym typeface="Exo 2"/>
                        </a:rPr>
                        <a:t>All Data</a:t>
                      </a:r>
                      <a:endParaRPr b="1">
                        <a:solidFill>
                          <a:schemeClr val="dk2"/>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Exo 2"/>
                          <a:ea typeface="Exo 2"/>
                          <a:cs typeface="Exo 2"/>
                          <a:sym typeface="Exo 2"/>
                        </a:rPr>
                        <a:t>Partitioned</a:t>
                      </a:r>
                      <a:endParaRPr b="1">
                        <a:solidFill>
                          <a:schemeClr val="dk2"/>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Exo 2"/>
                          <a:ea typeface="Exo 2"/>
                          <a:cs typeface="Exo 2"/>
                          <a:sym typeface="Exo 2"/>
                        </a:rPr>
                        <a:t>Bucketing</a:t>
                      </a:r>
                      <a:endParaRPr b="1">
                        <a:solidFill>
                          <a:schemeClr val="dk2"/>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 sz="1200">
                          <a:solidFill>
                            <a:schemeClr val="dk2"/>
                          </a:solidFill>
                          <a:latin typeface="Exo 2"/>
                          <a:ea typeface="Exo 2"/>
                          <a:cs typeface="Exo 2"/>
                          <a:sym typeface="Exo 2"/>
                        </a:rPr>
                        <a:t>Execution Time</a:t>
                      </a:r>
                      <a:endParaRPr b="1" sz="1200">
                        <a:solidFill>
                          <a:schemeClr val="dk2"/>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2"/>
                          </a:solidFill>
                          <a:latin typeface="Roboto Condensed Light"/>
                          <a:ea typeface="Roboto Condensed Light"/>
                          <a:cs typeface="Roboto Condensed Light"/>
                          <a:sym typeface="Roboto Condensed Light"/>
                        </a:rPr>
                        <a:t>43.478</a:t>
                      </a:r>
                      <a:endParaRPr sz="12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2"/>
                          </a:solidFill>
                          <a:latin typeface="Roboto Condensed Light"/>
                          <a:ea typeface="Roboto Condensed Light"/>
                          <a:cs typeface="Roboto Condensed Light"/>
                          <a:sym typeface="Roboto Condensed Light"/>
                        </a:rPr>
                        <a:t>39.729</a:t>
                      </a:r>
                      <a:endParaRPr sz="12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2"/>
                          </a:solidFill>
                          <a:latin typeface="Roboto Condensed Light"/>
                          <a:ea typeface="Roboto Condensed Light"/>
                          <a:cs typeface="Roboto Condensed Light"/>
                          <a:sym typeface="Roboto Condensed Light"/>
                        </a:rPr>
                        <a:t>29.22</a:t>
                      </a:r>
                      <a:endParaRPr sz="12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bl>
          </a:graphicData>
        </a:graphic>
      </p:graphicFrame>
      <p:cxnSp>
        <p:nvCxnSpPr>
          <p:cNvPr id="346" name="Google Shape;346;p38"/>
          <p:cNvCxnSpPr/>
          <p:nvPr/>
        </p:nvCxnSpPr>
        <p:spPr>
          <a:xfrm rot="10800000">
            <a:off x="145625" y="2893225"/>
            <a:ext cx="1515000" cy="0"/>
          </a:xfrm>
          <a:prstGeom prst="straightConnector1">
            <a:avLst/>
          </a:prstGeom>
          <a:noFill/>
          <a:ln cap="flat" cmpd="sng" w="9525">
            <a:solidFill>
              <a:schemeClr val="dk1"/>
            </a:solidFill>
            <a:prstDash val="solid"/>
            <a:round/>
            <a:headEnd len="med" w="med" type="none"/>
            <a:tailEnd len="med" w="med" type="none"/>
          </a:ln>
        </p:spPr>
      </p:cxnSp>
      <p:cxnSp>
        <p:nvCxnSpPr>
          <p:cNvPr id="347" name="Google Shape;347;p38"/>
          <p:cNvCxnSpPr/>
          <p:nvPr/>
        </p:nvCxnSpPr>
        <p:spPr>
          <a:xfrm rot="10800000">
            <a:off x="145625" y="3591675"/>
            <a:ext cx="1515000" cy="0"/>
          </a:xfrm>
          <a:prstGeom prst="straightConnector1">
            <a:avLst/>
          </a:prstGeom>
          <a:noFill/>
          <a:ln cap="flat" cmpd="sng" w="9525">
            <a:solidFill>
              <a:schemeClr val="dk1"/>
            </a:solidFill>
            <a:prstDash val="solid"/>
            <a:round/>
            <a:headEnd len="med" w="med" type="none"/>
            <a:tailEnd len="med" w="med" type="none"/>
          </a:ln>
        </p:spPr>
      </p:cxnSp>
      <p:cxnSp>
        <p:nvCxnSpPr>
          <p:cNvPr id="348" name="Google Shape;348;p38"/>
          <p:cNvCxnSpPr/>
          <p:nvPr/>
        </p:nvCxnSpPr>
        <p:spPr>
          <a:xfrm>
            <a:off x="2879825" y="2436025"/>
            <a:ext cx="5769000" cy="0"/>
          </a:xfrm>
          <a:prstGeom prst="straightConnector1">
            <a:avLst/>
          </a:prstGeom>
          <a:noFill/>
          <a:ln cap="flat" cmpd="sng" w="9525">
            <a:solidFill>
              <a:schemeClr val="lt1"/>
            </a:solidFill>
            <a:prstDash val="solid"/>
            <a:round/>
            <a:headEnd len="med" w="med" type="none"/>
            <a:tailEnd len="med" w="med" type="none"/>
          </a:ln>
        </p:spPr>
      </p:cxnSp>
      <p:pic>
        <p:nvPicPr>
          <p:cNvPr id="349" name="Google Shape;349;p38"/>
          <p:cNvPicPr preferRelativeResize="0"/>
          <p:nvPr/>
        </p:nvPicPr>
        <p:blipFill>
          <a:blip r:embed="rId3">
            <a:alphaModFix/>
          </a:blip>
          <a:stretch>
            <a:fillRect/>
          </a:stretch>
        </p:blipFill>
        <p:spPr>
          <a:xfrm>
            <a:off x="0" y="1451450"/>
            <a:ext cx="3182100" cy="3692051"/>
          </a:xfrm>
          <a:prstGeom prst="rect">
            <a:avLst/>
          </a:prstGeom>
          <a:noFill/>
          <a:ln>
            <a:noFill/>
          </a:ln>
        </p:spPr>
      </p:pic>
      <p:sp>
        <p:nvSpPr>
          <p:cNvPr id="350" name="Google Shape;350;p38"/>
          <p:cNvSpPr/>
          <p:nvPr/>
        </p:nvSpPr>
        <p:spPr>
          <a:xfrm rot="5400000">
            <a:off x="4468875" y="2541675"/>
            <a:ext cx="936600" cy="2884200"/>
          </a:xfrm>
          <a:prstGeom prst="snip1Rect">
            <a:avLst>
              <a:gd fmla="val 16667" name="adj"/>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
          <p:cNvSpPr txBox="1"/>
          <p:nvPr>
            <p:ph idx="4294967295" type="subTitle"/>
          </p:nvPr>
        </p:nvSpPr>
        <p:spPr>
          <a:xfrm>
            <a:off x="3512250" y="3577175"/>
            <a:ext cx="2960100" cy="6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SELECT district, COUNT(*) AS cntdistrict FROM chicago_crimes.crime_bucket GROUP BY district ORDER BY cntdistrict DESC</a:t>
            </a:r>
            <a:endParaRPr>
              <a:solidFill>
                <a:schemeClr val="lt2"/>
              </a:solidFill>
            </a:endParaRPr>
          </a:p>
          <a:p>
            <a:pPr indent="0" lvl="0" marL="0" rtl="0" algn="l">
              <a:spcBef>
                <a:spcPts val="1600"/>
              </a:spcBef>
              <a:spcAft>
                <a:spcPts val="0"/>
              </a:spcAft>
              <a:buNone/>
            </a:pPr>
            <a:r>
              <a:t/>
            </a:r>
            <a:endParaRPr>
              <a:solidFill>
                <a:schemeClr val="lt2"/>
              </a:solidFill>
            </a:endParaRPr>
          </a:p>
          <a:p>
            <a:pPr indent="0" lvl="0" marL="0" rtl="0" algn="l">
              <a:spcBef>
                <a:spcPts val="1600"/>
              </a:spcBef>
              <a:spcAft>
                <a:spcPts val="0"/>
              </a:spcAft>
              <a:buNone/>
            </a:pPr>
            <a:r>
              <a:t/>
            </a:r>
            <a:endParaRPr>
              <a:solidFill>
                <a:schemeClr val="lt2"/>
              </a:solidFill>
            </a:endParaRPr>
          </a:p>
          <a:p>
            <a:pPr indent="0" lvl="0" marL="0" rtl="0" algn="l">
              <a:spcBef>
                <a:spcPts val="1600"/>
              </a:spcBef>
              <a:spcAft>
                <a:spcPts val="1600"/>
              </a:spcAft>
              <a:buNone/>
            </a:pPr>
            <a:r>
              <a:t/>
            </a:r>
            <a:endParaRPr>
              <a:solidFill>
                <a:schemeClr val="lt2"/>
              </a:solidFill>
            </a:endParaRPr>
          </a:p>
        </p:txBody>
      </p:sp>
      <p:sp>
        <p:nvSpPr>
          <p:cNvPr id="352" name="Google Shape;35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39"/>
          <p:cNvPicPr preferRelativeResize="0"/>
          <p:nvPr/>
        </p:nvPicPr>
        <p:blipFill rotWithShape="1">
          <a:blip r:embed="rId3">
            <a:alphaModFix/>
          </a:blip>
          <a:srcRect b="3127" l="0" r="0" t="12341"/>
          <a:stretch/>
        </p:blipFill>
        <p:spPr>
          <a:xfrm>
            <a:off x="0" y="0"/>
            <a:ext cx="9144000" cy="5143500"/>
          </a:xfrm>
          <a:prstGeom prst="snip2DiagRect">
            <a:avLst>
              <a:gd fmla="val 0" name="adj1"/>
              <a:gd fmla="val 0" name="adj2"/>
            </a:avLst>
          </a:prstGeom>
          <a:noFill/>
          <a:ln>
            <a:noFill/>
          </a:ln>
        </p:spPr>
      </p:pic>
      <p:pic>
        <p:nvPicPr>
          <p:cNvPr id="358" name="Google Shape;358;p39"/>
          <p:cNvPicPr preferRelativeResize="0"/>
          <p:nvPr/>
        </p:nvPicPr>
        <p:blipFill rotWithShape="1">
          <a:blip r:embed="rId4">
            <a:alphaModFix amt="30000"/>
          </a:blip>
          <a:srcRect b="3127" l="0" r="0" t="12341"/>
          <a:stretch/>
        </p:blipFill>
        <p:spPr>
          <a:xfrm>
            <a:off x="0" y="0"/>
            <a:ext cx="9144000" cy="5143500"/>
          </a:xfrm>
          <a:prstGeom prst="snip2DiagRect">
            <a:avLst>
              <a:gd fmla="val 0" name="adj1"/>
              <a:gd fmla="val 0" name="adj2"/>
            </a:avLst>
          </a:prstGeom>
          <a:noFill/>
          <a:ln>
            <a:noFill/>
          </a:ln>
        </p:spPr>
      </p:pic>
      <p:sp>
        <p:nvSpPr>
          <p:cNvPr id="359" name="Google Shape;359;p39"/>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Presenting Insights</a:t>
            </a:r>
            <a:endParaRPr>
              <a:solidFill>
                <a:schemeClr val="lt2"/>
              </a:solidFill>
            </a:endParaRPr>
          </a:p>
        </p:txBody>
      </p:sp>
      <p:cxnSp>
        <p:nvCxnSpPr>
          <p:cNvPr id="360" name="Google Shape;360;p39"/>
          <p:cNvCxnSpPr/>
          <p:nvPr/>
        </p:nvCxnSpPr>
        <p:spPr>
          <a:xfrm rot="10800000">
            <a:off x="-6850" y="2056050"/>
            <a:ext cx="2468700" cy="0"/>
          </a:xfrm>
          <a:prstGeom prst="straightConnector1">
            <a:avLst/>
          </a:prstGeom>
          <a:noFill/>
          <a:ln cap="flat" cmpd="sng" w="9525">
            <a:solidFill>
              <a:schemeClr val="dk2"/>
            </a:solidFill>
            <a:prstDash val="solid"/>
            <a:round/>
            <a:headEnd len="med" w="med" type="none"/>
            <a:tailEnd len="med" w="med" type="none"/>
          </a:ln>
        </p:spPr>
      </p:cxnSp>
      <p:cxnSp>
        <p:nvCxnSpPr>
          <p:cNvPr id="361" name="Google Shape;361;p39"/>
          <p:cNvCxnSpPr/>
          <p:nvPr/>
        </p:nvCxnSpPr>
        <p:spPr>
          <a:xfrm rot="10800000">
            <a:off x="4389425" y="2962350"/>
            <a:ext cx="4747800" cy="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0"/>
          <p:cNvSpPr txBox="1"/>
          <p:nvPr>
            <p:ph type="ctrTitle"/>
          </p:nvPr>
        </p:nvSpPr>
        <p:spPr>
          <a:xfrm>
            <a:off x="1964851" y="15192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Crime Trends Over the Years</a:t>
            </a:r>
            <a:endParaRPr>
              <a:solidFill>
                <a:schemeClr val="dk2"/>
              </a:solidFill>
            </a:endParaRPr>
          </a:p>
        </p:txBody>
      </p:sp>
      <p:sp>
        <p:nvSpPr>
          <p:cNvPr id="368" name="Google Shape;368;p40"/>
          <p:cNvSpPr txBox="1"/>
          <p:nvPr/>
        </p:nvSpPr>
        <p:spPr>
          <a:xfrm>
            <a:off x="5403773" y="2130875"/>
            <a:ext cx="3225300" cy="14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lt2"/>
              </a:solidFill>
              <a:latin typeface="Roboto Condensed Light"/>
              <a:ea typeface="Roboto Condensed Light"/>
              <a:cs typeface="Roboto Condensed Light"/>
              <a:sym typeface="Roboto Condensed Light"/>
            </a:endParaRPr>
          </a:p>
        </p:txBody>
      </p:sp>
      <p:sp>
        <p:nvSpPr>
          <p:cNvPr id="369" name="Google Shape;369;p40"/>
          <p:cNvSpPr/>
          <p:nvPr/>
        </p:nvSpPr>
        <p:spPr>
          <a:xfrm>
            <a:off x="56975" y="1244875"/>
            <a:ext cx="4455600" cy="3002400"/>
          </a:xfrm>
          <a:prstGeom prst="snip2DiagRect">
            <a:avLst>
              <a:gd fmla="val 0" name="adj1"/>
              <a:gd fmla="val 16667" name="adj2"/>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0"/>
          <p:cNvSpPr txBox="1"/>
          <p:nvPr/>
        </p:nvSpPr>
        <p:spPr>
          <a:xfrm>
            <a:off x="512750" y="4434253"/>
            <a:ext cx="2864400" cy="5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latin typeface="Roboto Condensed Light"/>
                <a:ea typeface="Roboto Condensed Light"/>
                <a:cs typeface="Roboto Condensed Light"/>
                <a:sym typeface="Roboto Condensed Light"/>
              </a:rPr>
              <a:t>The above two graphs show a decreasing pattern of crime over the years. However, on further analysis (right graph)  for each crime type, it was found not be to true as shown</a:t>
            </a:r>
            <a:endParaRPr sz="900">
              <a:solidFill>
                <a:schemeClr val="lt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900">
              <a:solidFill>
                <a:schemeClr val="lt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900">
              <a:solidFill>
                <a:schemeClr val="lt2"/>
              </a:solidFill>
              <a:latin typeface="Roboto Condensed Light"/>
              <a:ea typeface="Roboto Condensed Light"/>
              <a:cs typeface="Roboto Condensed Light"/>
              <a:sym typeface="Roboto Condensed Light"/>
            </a:endParaRPr>
          </a:p>
        </p:txBody>
      </p:sp>
      <p:pic>
        <p:nvPicPr>
          <p:cNvPr id="371" name="Google Shape;371;p40"/>
          <p:cNvPicPr preferRelativeResize="0"/>
          <p:nvPr/>
        </p:nvPicPr>
        <p:blipFill>
          <a:blip r:embed="rId3">
            <a:alphaModFix/>
          </a:blip>
          <a:stretch>
            <a:fillRect/>
          </a:stretch>
        </p:blipFill>
        <p:spPr>
          <a:xfrm>
            <a:off x="56975" y="1244875"/>
            <a:ext cx="2863757" cy="1396950"/>
          </a:xfrm>
          <a:prstGeom prst="rect">
            <a:avLst/>
          </a:prstGeom>
          <a:noFill/>
          <a:ln>
            <a:noFill/>
          </a:ln>
        </p:spPr>
      </p:pic>
      <p:pic>
        <p:nvPicPr>
          <p:cNvPr id="372" name="Google Shape;372;p40"/>
          <p:cNvPicPr preferRelativeResize="0"/>
          <p:nvPr/>
        </p:nvPicPr>
        <p:blipFill>
          <a:blip r:embed="rId4">
            <a:alphaModFix/>
          </a:blip>
          <a:stretch>
            <a:fillRect/>
          </a:stretch>
        </p:blipFill>
        <p:spPr>
          <a:xfrm>
            <a:off x="1062532" y="2850325"/>
            <a:ext cx="3450043" cy="1396950"/>
          </a:xfrm>
          <a:prstGeom prst="rect">
            <a:avLst/>
          </a:prstGeom>
          <a:noFill/>
          <a:ln>
            <a:noFill/>
          </a:ln>
        </p:spPr>
      </p:pic>
      <p:pic>
        <p:nvPicPr>
          <p:cNvPr id="373" name="Google Shape;373;p40"/>
          <p:cNvPicPr preferRelativeResize="0"/>
          <p:nvPr/>
        </p:nvPicPr>
        <p:blipFill>
          <a:blip r:embed="rId5">
            <a:alphaModFix/>
          </a:blip>
          <a:stretch>
            <a:fillRect/>
          </a:stretch>
        </p:blipFill>
        <p:spPr>
          <a:xfrm>
            <a:off x="5143500" y="735375"/>
            <a:ext cx="3798500" cy="4277525"/>
          </a:xfrm>
          <a:prstGeom prst="rect">
            <a:avLst/>
          </a:prstGeom>
          <a:noFill/>
          <a:ln>
            <a:noFill/>
          </a:ln>
        </p:spPr>
      </p:pic>
      <p:sp>
        <p:nvSpPr>
          <p:cNvPr id="374" name="Google Shape;374;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Crimes based on </a:t>
            </a:r>
            <a:endParaRPr/>
          </a:p>
          <a:p>
            <a:pPr indent="0" lvl="0" marL="0" rtl="0" algn="ctr">
              <a:spcBef>
                <a:spcPts val="0"/>
              </a:spcBef>
              <a:spcAft>
                <a:spcPts val="0"/>
              </a:spcAft>
              <a:buNone/>
            </a:pPr>
            <a:r>
              <a:rPr lang="en"/>
              <a:t>Primary Type &amp; Location</a:t>
            </a:r>
            <a:endParaRPr/>
          </a:p>
        </p:txBody>
      </p:sp>
      <p:pic>
        <p:nvPicPr>
          <p:cNvPr id="380" name="Google Shape;380;p41"/>
          <p:cNvPicPr preferRelativeResize="0"/>
          <p:nvPr/>
        </p:nvPicPr>
        <p:blipFill>
          <a:blip r:embed="rId3">
            <a:alphaModFix/>
          </a:blip>
          <a:stretch>
            <a:fillRect/>
          </a:stretch>
        </p:blipFill>
        <p:spPr>
          <a:xfrm>
            <a:off x="142350" y="1299050"/>
            <a:ext cx="5111650" cy="1804100"/>
          </a:xfrm>
          <a:prstGeom prst="rect">
            <a:avLst/>
          </a:prstGeom>
          <a:noFill/>
          <a:ln>
            <a:noFill/>
          </a:ln>
        </p:spPr>
      </p:pic>
      <p:pic>
        <p:nvPicPr>
          <p:cNvPr id="381" name="Google Shape;381;p41"/>
          <p:cNvPicPr preferRelativeResize="0"/>
          <p:nvPr/>
        </p:nvPicPr>
        <p:blipFill>
          <a:blip r:embed="rId4">
            <a:alphaModFix/>
          </a:blip>
          <a:stretch>
            <a:fillRect/>
          </a:stretch>
        </p:blipFill>
        <p:spPr>
          <a:xfrm>
            <a:off x="3700325" y="3218114"/>
            <a:ext cx="5214300" cy="1860286"/>
          </a:xfrm>
          <a:prstGeom prst="rect">
            <a:avLst/>
          </a:prstGeom>
          <a:noFill/>
          <a:ln>
            <a:noFill/>
          </a:ln>
        </p:spPr>
      </p:pic>
      <p:sp>
        <p:nvSpPr>
          <p:cNvPr id="382" name="Google Shape;382;p41"/>
          <p:cNvSpPr/>
          <p:nvPr/>
        </p:nvSpPr>
        <p:spPr>
          <a:xfrm rot="5400000">
            <a:off x="6522875" y="794550"/>
            <a:ext cx="1007700" cy="2884200"/>
          </a:xfrm>
          <a:prstGeom prst="snip1Rect">
            <a:avLst>
              <a:gd fmla="val 16667" name="adj"/>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1"/>
          <p:cNvSpPr/>
          <p:nvPr/>
        </p:nvSpPr>
        <p:spPr>
          <a:xfrm rot="5400000">
            <a:off x="1462650" y="2750576"/>
            <a:ext cx="1025400" cy="2884200"/>
          </a:xfrm>
          <a:prstGeom prst="snip1Rect">
            <a:avLst>
              <a:gd fmla="val 16667" name="adj"/>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1"/>
          <p:cNvSpPr txBox="1"/>
          <p:nvPr>
            <p:ph idx="4294967295" type="subTitle"/>
          </p:nvPr>
        </p:nvSpPr>
        <p:spPr>
          <a:xfrm>
            <a:off x="5584625" y="1732800"/>
            <a:ext cx="2703300" cy="87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2"/>
                </a:solidFill>
              </a:rPr>
              <a:t>The graph depicts the distribution of crimes based on their Primary Type, among which, most crimes are Theft and Battery.</a:t>
            </a:r>
            <a:endParaRPr>
              <a:solidFill>
                <a:schemeClr val="lt2"/>
              </a:solidFill>
            </a:endParaRPr>
          </a:p>
        </p:txBody>
      </p:sp>
      <p:sp>
        <p:nvSpPr>
          <p:cNvPr id="385" name="Google Shape;385;p41"/>
          <p:cNvSpPr txBox="1"/>
          <p:nvPr>
            <p:ph idx="4294967295" type="subTitle"/>
          </p:nvPr>
        </p:nvSpPr>
        <p:spPr>
          <a:xfrm>
            <a:off x="533250" y="3711775"/>
            <a:ext cx="2703300" cy="8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graph depicts the distribution of crimes based on their Location, among which, most crimes occur on the Street or Residence.</a:t>
            </a:r>
            <a:endParaRPr>
              <a:solidFill>
                <a:schemeClr val="lt2"/>
              </a:solidFill>
            </a:endParaRPr>
          </a:p>
          <a:p>
            <a:pPr indent="0" lvl="0" marL="0" rtl="0" algn="l">
              <a:spcBef>
                <a:spcPts val="1600"/>
              </a:spcBef>
              <a:spcAft>
                <a:spcPts val="0"/>
              </a:spcAft>
              <a:buNone/>
            </a:pPr>
            <a:r>
              <a:t/>
            </a:r>
            <a:endParaRPr>
              <a:solidFill>
                <a:schemeClr val="lt2"/>
              </a:solidFill>
            </a:endParaRPr>
          </a:p>
          <a:p>
            <a:pPr indent="0" lvl="0" marL="0" rtl="0" algn="l">
              <a:spcBef>
                <a:spcPts val="1600"/>
              </a:spcBef>
              <a:spcAft>
                <a:spcPts val="1600"/>
              </a:spcAft>
              <a:buNone/>
            </a:pPr>
            <a:r>
              <a:t/>
            </a:r>
            <a:endParaRPr>
              <a:solidFill>
                <a:schemeClr val="lt2"/>
              </a:solidFill>
            </a:endParaRPr>
          </a:p>
        </p:txBody>
      </p:sp>
      <p:cxnSp>
        <p:nvCxnSpPr>
          <p:cNvPr id="386" name="Google Shape;386;p41"/>
          <p:cNvCxnSpPr>
            <a:stCxn id="385" idx="1"/>
          </p:cNvCxnSpPr>
          <p:nvPr/>
        </p:nvCxnSpPr>
        <p:spPr>
          <a:xfrm flipH="1">
            <a:off x="-150" y="4148275"/>
            <a:ext cx="533400" cy="2400"/>
          </a:xfrm>
          <a:prstGeom prst="straightConnector1">
            <a:avLst/>
          </a:prstGeom>
          <a:noFill/>
          <a:ln cap="flat" cmpd="sng" w="9525">
            <a:solidFill>
              <a:schemeClr val="dk1"/>
            </a:solidFill>
            <a:prstDash val="solid"/>
            <a:round/>
            <a:headEnd len="med" w="med" type="none"/>
            <a:tailEnd len="med" w="med" type="none"/>
          </a:ln>
        </p:spPr>
      </p:cxnSp>
      <p:cxnSp>
        <p:nvCxnSpPr>
          <p:cNvPr id="387" name="Google Shape;387;p41"/>
          <p:cNvCxnSpPr>
            <a:endCxn id="382" idx="3"/>
          </p:cNvCxnSpPr>
          <p:nvPr/>
        </p:nvCxnSpPr>
        <p:spPr>
          <a:xfrm flipH="1">
            <a:off x="8468825" y="2233950"/>
            <a:ext cx="675300" cy="2700"/>
          </a:xfrm>
          <a:prstGeom prst="straightConnector1">
            <a:avLst/>
          </a:prstGeom>
          <a:noFill/>
          <a:ln cap="flat" cmpd="sng" w="9525">
            <a:solidFill>
              <a:schemeClr val="dk1"/>
            </a:solidFill>
            <a:prstDash val="solid"/>
            <a:round/>
            <a:headEnd len="med" w="med" type="none"/>
            <a:tailEnd len="med" w="med" type="none"/>
          </a:ln>
        </p:spPr>
      </p:cxnSp>
      <p:sp>
        <p:nvSpPr>
          <p:cNvPr id="388" name="Google Shape;388;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42"/>
          <p:cNvPicPr preferRelativeResize="0"/>
          <p:nvPr/>
        </p:nvPicPr>
        <p:blipFill>
          <a:blip r:embed="rId3">
            <a:alphaModFix/>
          </a:blip>
          <a:stretch>
            <a:fillRect/>
          </a:stretch>
        </p:blipFill>
        <p:spPr>
          <a:xfrm>
            <a:off x="1185425" y="271225"/>
            <a:ext cx="6700599" cy="4686400"/>
          </a:xfrm>
          <a:prstGeom prst="rect">
            <a:avLst/>
          </a:prstGeom>
          <a:noFill/>
          <a:ln>
            <a:noFill/>
          </a:ln>
        </p:spPr>
      </p:pic>
      <p:sp>
        <p:nvSpPr>
          <p:cNvPr id="394" name="Google Shape;394;p42"/>
          <p:cNvSpPr txBox="1"/>
          <p:nvPr/>
        </p:nvSpPr>
        <p:spPr>
          <a:xfrm>
            <a:off x="4822125" y="271225"/>
            <a:ext cx="30639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300">
                <a:latin typeface="Roboto Condensed"/>
                <a:ea typeface="Roboto Condensed"/>
                <a:cs typeface="Roboto Condensed"/>
                <a:sym typeface="Roboto Condensed"/>
              </a:rPr>
              <a:t>Crimes by Community Area</a:t>
            </a:r>
            <a:endParaRPr b="1" sz="1300">
              <a:latin typeface="Roboto Condensed"/>
              <a:ea typeface="Roboto Condensed"/>
              <a:cs typeface="Roboto Condensed"/>
              <a:sym typeface="Roboto Condensed"/>
            </a:endParaRPr>
          </a:p>
        </p:txBody>
      </p:sp>
      <p:sp>
        <p:nvSpPr>
          <p:cNvPr id="395" name="Google Shape;395;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3"/>
          <p:cNvSpPr txBox="1"/>
          <p:nvPr>
            <p:ph type="ctrTitle"/>
          </p:nvPr>
        </p:nvSpPr>
        <p:spPr>
          <a:xfrm>
            <a:off x="1964850" y="91650"/>
            <a:ext cx="5214300" cy="58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Monthly, Weekly and Hourly </a:t>
            </a:r>
            <a:endParaRPr sz="2100"/>
          </a:p>
          <a:p>
            <a:pPr indent="0" lvl="0" marL="0" rtl="0" algn="ctr">
              <a:spcBef>
                <a:spcPts val="0"/>
              </a:spcBef>
              <a:spcAft>
                <a:spcPts val="0"/>
              </a:spcAft>
              <a:buNone/>
            </a:pPr>
            <a:r>
              <a:rPr lang="en" sz="2100"/>
              <a:t>Crime Analysis</a:t>
            </a:r>
            <a:endParaRPr sz="2100"/>
          </a:p>
        </p:txBody>
      </p:sp>
      <p:pic>
        <p:nvPicPr>
          <p:cNvPr id="401" name="Google Shape;401;p43"/>
          <p:cNvPicPr preferRelativeResize="0"/>
          <p:nvPr/>
        </p:nvPicPr>
        <p:blipFill>
          <a:blip r:embed="rId3">
            <a:alphaModFix/>
          </a:blip>
          <a:stretch>
            <a:fillRect/>
          </a:stretch>
        </p:blipFill>
        <p:spPr>
          <a:xfrm>
            <a:off x="152400" y="1197625"/>
            <a:ext cx="3896100" cy="1705750"/>
          </a:xfrm>
          <a:prstGeom prst="rect">
            <a:avLst/>
          </a:prstGeom>
          <a:noFill/>
          <a:ln>
            <a:noFill/>
          </a:ln>
        </p:spPr>
      </p:pic>
      <p:pic>
        <p:nvPicPr>
          <p:cNvPr id="402" name="Google Shape;402;p43"/>
          <p:cNvPicPr preferRelativeResize="0"/>
          <p:nvPr/>
        </p:nvPicPr>
        <p:blipFill>
          <a:blip r:embed="rId4">
            <a:alphaModFix/>
          </a:blip>
          <a:stretch>
            <a:fillRect/>
          </a:stretch>
        </p:blipFill>
        <p:spPr>
          <a:xfrm>
            <a:off x="4602725" y="1210350"/>
            <a:ext cx="4217574" cy="1784375"/>
          </a:xfrm>
          <a:prstGeom prst="rect">
            <a:avLst/>
          </a:prstGeom>
          <a:noFill/>
          <a:ln>
            <a:noFill/>
          </a:ln>
        </p:spPr>
      </p:pic>
      <p:pic>
        <p:nvPicPr>
          <p:cNvPr id="403" name="Google Shape;403;p43"/>
          <p:cNvPicPr preferRelativeResize="0"/>
          <p:nvPr/>
        </p:nvPicPr>
        <p:blipFill>
          <a:blip r:embed="rId5">
            <a:alphaModFix/>
          </a:blip>
          <a:stretch>
            <a:fillRect/>
          </a:stretch>
        </p:blipFill>
        <p:spPr>
          <a:xfrm>
            <a:off x="4602725" y="3297550"/>
            <a:ext cx="4217575" cy="1653375"/>
          </a:xfrm>
          <a:prstGeom prst="rect">
            <a:avLst/>
          </a:prstGeom>
          <a:noFill/>
          <a:ln>
            <a:noFill/>
          </a:ln>
        </p:spPr>
      </p:pic>
      <p:pic>
        <p:nvPicPr>
          <p:cNvPr id="404" name="Google Shape;404;p43"/>
          <p:cNvPicPr preferRelativeResize="0"/>
          <p:nvPr/>
        </p:nvPicPr>
        <p:blipFill>
          <a:blip r:embed="rId6">
            <a:alphaModFix/>
          </a:blip>
          <a:stretch>
            <a:fillRect/>
          </a:stretch>
        </p:blipFill>
        <p:spPr>
          <a:xfrm>
            <a:off x="152400" y="3300740"/>
            <a:ext cx="3937651" cy="1646998"/>
          </a:xfrm>
          <a:prstGeom prst="rect">
            <a:avLst/>
          </a:prstGeom>
          <a:noFill/>
          <a:ln>
            <a:noFill/>
          </a:ln>
        </p:spPr>
      </p:pic>
      <p:sp>
        <p:nvSpPr>
          <p:cNvPr id="405" name="Google Shape;405;p43"/>
          <p:cNvSpPr txBox="1"/>
          <p:nvPr/>
        </p:nvSpPr>
        <p:spPr>
          <a:xfrm>
            <a:off x="152400" y="887250"/>
            <a:ext cx="1707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lt2"/>
                </a:solidFill>
                <a:latin typeface="Roboto Condensed"/>
                <a:ea typeface="Roboto Condensed"/>
                <a:cs typeface="Roboto Condensed"/>
                <a:sym typeface="Roboto Condensed"/>
              </a:rPr>
              <a:t>Crimes over day of the month</a:t>
            </a:r>
            <a:endParaRPr b="1" sz="900">
              <a:solidFill>
                <a:schemeClr val="lt2"/>
              </a:solidFill>
              <a:latin typeface="Roboto Condensed"/>
              <a:ea typeface="Roboto Condensed"/>
              <a:cs typeface="Roboto Condensed"/>
              <a:sym typeface="Roboto Condensed"/>
            </a:endParaRPr>
          </a:p>
        </p:txBody>
      </p:sp>
      <p:sp>
        <p:nvSpPr>
          <p:cNvPr id="406" name="Google Shape;406;p43"/>
          <p:cNvSpPr txBox="1"/>
          <p:nvPr/>
        </p:nvSpPr>
        <p:spPr>
          <a:xfrm>
            <a:off x="4602725" y="887238"/>
            <a:ext cx="1707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lt2"/>
                </a:solidFill>
                <a:latin typeface="Roboto Condensed"/>
                <a:ea typeface="Roboto Condensed"/>
                <a:cs typeface="Roboto Condensed"/>
                <a:sym typeface="Roboto Condensed"/>
              </a:rPr>
              <a:t>Crimes over day of the week</a:t>
            </a:r>
            <a:endParaRPr b="1" sz="900">
              <a:solidFill>
                <a:schemeClr val="lt2"/>
              </a:solidFill>
              <a:latin typeface="Roboto Condensed"/>
              <a:ea typeface="Roboto Condensed"/>
              <a:cs typeface="Roboto Condensed"/>
              <a:sym typeface="Roboto Condensed"/>
            </a:endParaRPr>
          </a:p>
        </p:txBody>
      </p:sp>
      <p:sp>
        <p:nvSpPr>
          <p:cNvPr id="407" name="Google Shape;407;p43"/>
          <p:cNvSpPr txBox="1"/>
          <p:nvPr/>
        </p:nvSpPr>
        <p:spPr>
          <a:xfrm>
            <a:off x="152400" y="2994725"/>
            <a:ext cx="1707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lt2"/>
                </a:solidFill>
                <a:latin typeface="Roboto Condensed"/>
                <a:ea typeface="Roboto Condensed"/>
                <a:cs typeface="Roboto Condensed"/>
                <a:sym typeface="Roboto Condensed"/>
              </a:rPr>
              <a:t>Crimes over hour of the day</a:t>
            </a:r>
            <a:endParaRPr b="1" sz="900">
              <a:solidFill>
                <a:schemeClr val="lt2"/>
              </a:solidFill>
              <a:latin typeface="Roboto Condensed"/>
              <a:ea typeface="Roboto Condensed"/>
              <a:cs typeface="Roboto Condensed"/>
              <a:sym typeface="Roboto Condensed"/>
            </a:endParaRPr>
          </a:p>
        </p:txBody>
      </p:sp>
      <p:sp>
        <p:nvSpPr>
          <p:cNvPr id="408" name="Google Shape;408;p43"/>
          <p:cNvSpPr txBox="1"/>
          <p:nvPr/>
        </p:nvSpPr>
        <p:spPr>
          <a:xfrm>
            <a:off x="4602725" y="2994725"/>
            <a:ext cx="1707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lt2"/>
                </a:solidFill>
                <a:latin typeface="Roboto Condensed"/>
                <a:ea typeface="Roboto Condensed"/>
                <a:cs typeface="Roboto Condensed"/>
                <a:sym typeface="Roboto Condensed"/>
              </a:rPr>
              <a:t>Crimes over month of the year</a:t>
            </a:r>
            <a:endParaRPr b="1" sz="900">
              <a:solidFill>
                <a:schemeClr val="lt2"/>
              </a:solidFill>
              <a:latin typeface="Roboto Condensed"/>
              <a:ea typeface="Roboto Condensed"/>
              <a:cs typeface="Roboto Condensed"/>
              <a:sym typeface="Roboto Condensed"/>
            </a:endParaRPr>
          </a:p>
        </p:txBody>
      </p:sp>
      <p:sp>
        <p:nvSpPr>
          <p:cNvPr id="409" name="Google Shape;409;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4"/>
          <p:cNvSpPr txBox="1"/>
          <p:nvPr>
            <p:ph type="ctrTitle"/>
          </p:nvPr>
        </p:nvSpPr>
        <p:spPr>
          <a:xfrm>
            <a:off x="1964851" y="1242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 - Hourly Crime Analysis</a:t>
            </a:r>
            <a:endParaRPr/>
          </a:p>
        </p:txBody>
      </p:sp>
      <p:sp>
        <p:nvSpPr>
          <p:cNvPr id="415" name="Google Shape;415;p44"/>
          <p:cNvSpPr/>
          <p:nvPr/>
        </p:nvSpPr>
        <p:spPr>
          <a:xfrm flipH="1" rot="10800000">
            <a:off x="5073175" y="724675"/>
            <a:ext cx="3576300" cy="43686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6" name="Google Shape;416;p44"/>
          <p:cNvPicPr preferRelativeResize="0"/>
          <p:nvPr/>
        </p:nvPicPr>
        <p:blipFill>
          <a:blip r:embed="rId3">
            <a:alphaModFix/>
          </a:blip>
          <a:stretch>
            <a:fillRect/>
          </a:stretch>
        </p:blipFill>
        <p:spPr>
          <a:xfrm>
            <a:off x="5073175" y="883975"/>
            <a:ext cx="3475160" cy="4209300"/>
          </a:xfrm>
          <a:prstGeom prst="rect">
            <a:avLst/>
          </a:prstGeom>
          <a:noFill/>
          <a:ln>
            <a:noFill/>
          </a:ln>
        </p:spPr>
      </p:pic>
      <p:sp>
        <p:nvSpPr>
          <p:cNvPr id="417" name="Google Shape;417;p44"/>
          <p:cNvSpPr/>
          <p:nvPr/>
        </p:nvSpPr>
        <p:spPr>
          <a:xfrm flipH="1" rot="10800000">
            <a:off x="774050" y="2561575"/>
            <a:ext cx="3636900" cy="2531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44"/>
          <p:cNvPicPr preferRelativeResize="0"/>
          <p:nvPr/>
        </p:nvPicPr>
        <p:blipFill>
          <a:blip r:embed="rId4">
            <a:alphaModFix/>
          </a:blip>
          <a:stretch>
            <a:fillRect/>
          </a:stretch>
        </p:blipFill>
        <p:spPr>
          <a:xfrm>
            <a:off x="774051" y="2722450"/>
            <a:ext cx="3596275" cy="2142225"/>
          </a:xfrm>
          <a:prstGeom prst="rect">
            <a:avLst/>
          </a:prstGeom>
          <a:noFill/>
          <a:ln>
            <a:noFill/>
          </a:ln>
        </p:spPr>
      </p:pic>
      <p:sp>
        <p:nvSpPr>
          <p:cNvPr id="419" name="Google Shape;419;p44"/>
          <p:cNvSpPr/>
          <p:nvPr/>
        </p:nvSpPr>
        <p:spPr>
          <a:xfrm flipH="1" rot="10800000">
            <a:off x="361650" y="724675"/>
            <a:ext cx="4421100" cy="16260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 name="Google Shape;420;p44"/>
          <p:cNvPicPr preferRelativeResize="0"/>
          <p:nvPr/>
        </p:nvPicPr>
        <p:blipFill>
          <a:blip r:embed="rId5">
            <a:alphaModFix/>
          </a:blip>
          <a:stretch>
            <a:fillRect/>
          </a:stretch>
        </p:blipFill>
        <p:spPr>
          <a:xfrm>
            <a:off x="361650" y="855850"/>
            <a:ext cx="4382667" cy="1363638"/>
          </a:xfrm>
          <a:prstGeom prst="rect">
            <a:avLst/>
          </a:prstGeom>
          <a:noFill/>
          <a:ln>
            <a:noFill/>
          </a:ln>
        </p:spPr>
      </p:pic>
      <p:sp>
        <p:nvSpPr>
          <p:cNvPr id="421" name="Google Shape;421;p44"/>
          <p:cNvSpPr txBox="1"/>
          <p:nvPr/>
        </p:nvSpPr>
        <p:spPr>
          <a:xfrm>
            <a:off x="1426550" y="724675"/>
            <a:ext cx="1898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latin typeface="Roboto Condensed"/>
                <a:ea typeface="Roboto Condensed"/>
                <a:cs typeface="Roboto Condensed"/>
                <a:sym typeface="Roboto Condensed"/>
              </a:rPr>
              <a:t>Hour of the day vs Day of the week</a:t>
            </a:r>
            <a:endParaRPr b="1" i="1" sz="700">
              <a:latin typeface="Roboto Condensed"/>
              <a:ea typeface="Roboto Condensed"/>
              <a:cs typeface="Roboto Condensed"/>
              <a:sym typeface="Roboto Condensed"/>
            </a:endParaRPr>
          </a:p>
        </p:txBody>
      </p:sp>
      <p:sp>
        <p:nvSpPr>
          <p:cNvPr id="422" name="Google Shape;422;p44"/>
          <p:cNvSpPr txBox="1"/>
          <p:nvPr/>
        </p:nvSpPr>
        <p:spPr>
          <a:xfrm>
            <a:off x="6200075" y="674450"/>
            <a:ext cx="1898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latin typeface="Roboto Condensed"/>
                <a:ea typeface="Roboto Condensed"/>
                <a:cs typeface="Roboto Condensed"/>
                <a:sym typeface="Roboto Condensed"/>
              </a:rPr>
              <a:t>Hour of the day vs Primary Type</a:t>
            </a:r>
            <a:endParaRPr b="1" i="1" sz="700">
              <a:latin typeface="Roboto Condensed"/>
              <a:ea typeface="Roboto Condensed"/>
              <a:cs typeface="Roboto Condensed"/>
              <a:sym typeface="Roboto Condensed"/>
            </a:endParaRPr>
          </a:p>
        </p:txBody>
      </p:sp>
      <p:sp>
        <p:nvSpPr>
          <p:cNvPr id="423" name="Google Shape;423;p44"/>
          <p:cNvSpPr txBox="1"/>
          <p:nvPr/>
        </p:nvSpPr>
        <p:spPr>
          <a:xfrm>
            <a:off x="2015063" y="2506250"/>
            <a:ext cx="1898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latin typeface="Roboto Condensed"/>
                <a:ea typeface="Roboto Condensed"/>
                <a:cs typeface="Roboto Condensed"/>
                <a:sym typeface="Roboto Condensed"/>
              </a:rPr>
              <a:t>Hour of the day vs Location</a:t>
            </a:r>
            <a:endParaRPr b="1" i="1" sz="700">
              <a:latin typeface="Roboto Condensed"/>
              <a:ea typeface="Roboto Condensed"/>
              <a:cs typeface="Roboto Condensed"/>
              <a:sym typeface="Roboto Condensed"/>
            </a:endParaRPr>
          </a:p>
        </p:txBody>
      </p:sp>
      <p:sp>
        <p:nvSpPr>
          <p:cNvPr id="424" name="Google Shape;424;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TABLE OF CONTENTS</a:t>
            </a:r>
            <a:endParaRPr>
              <a:solidFill>
                <a:schemeClr val="dk2"/>
              </a:solidFill>
            </a:endParaRPr>
          </a:p>
        </p:txBody>
      </p:sp>
      <p:sp>
        <p:nvSpPr>
          <p:cNvPr id="166" name="Google Shape;166;p27"/>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Problem </a:t>
            </a:r>
            <a:endParaRPr/>
          </a:p>
          <a:p>
            <a:pPr indent="0" lvl="0" marL="0" rtl="0" algn="r">
              <a:spcBef>
                <a:spcPts val="0"/>
              </a:spcBef>
              <a:spcAft>
                <a:spcPts val="0"/>
              </a:spcAft>
              <a:buNone/>
            </a:pPr>
            <a:r>
              <a:rPr lang="en"/>
              <a:t>Description</a:t>
            </a:r>
            <a:endParaRPr>
              <a:solidFill>
                <a:schemeClr val="dk2"/>
              </a:solidFill>
            </a:endParaRPr>
          </a:p>
        </p:txBody>
      </p:sp>
      <p:sp>
        <p:nvSpPr>
          <p:cNvPr id="167" name="Google Shape;167;p27"/>
          <p:cNvSpPr txBox="1"/>
          <p:nvPr>
            <p:ph idx="9" type="ctrTitle"/>
          </p:nvPr>
        </p:nvSpPr>
        <p:spPr>
          <a:xfrm>
            <a:off x="390296" y="9392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Work </a:t>
            </a:r>
            <a:endParaRPr/>
          </a:p>
          <a:p>
            <a:pPr indent="0" lvl="0" marL="0" rtl="0" algn="r">
              <a:spcBef>
                <a:spcPts val="0"/>
              </a:spcBef>
              <a:spcAft>
                <a:spcPts val="0"/>
              </a:spcAft>
              <a:buNone/>
            </a:pPr>
            <a:r>
              <a:rPr lang="en"/>
              <a:t>Distribution</a:t>
            </a:r>
            <a:endParaRPr>
              <a:solidFill>
                <a:schemeClr val="dk2"/>
              </a:solidFill>
            </a:endParaRPr>
          </a:p>
        </p:txBody>
      </p:sp>
      <p:sp>
        <p:nvSpPr>
          <p:cNvPr id="168" name="Google Shape;168;p27"/>
          <p:cNvSpPr txBox="1"/>
          <p:nvPr>
            <p:ph idx="3" type="title"/>
          </p:nvPr>
        </p:nvSpPr>
        <p:spPr>
          <a:xfrm>
            <a:off x="2118448" y="16344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01</a:t>
            </a:r>
            <a:endParaRPr>
              <a:solidFill>
                <a:schemeClr val="dk2"/>
              </a:solidFill>
            </a:endParaRPr>
          </a:p>
        </p:txBody>
      </p:sp>
      <p:sp>
        <p:nvSpPr>
          <p:cNvPr id="169" name="Google Shape;169;p27"/>
          <p:cNvSpPr txBox="1"/>
          <p:nvPr>
            <p:ph idx="5" type="title"/>
          </p:nvPr>
        </p:nvSpPr>
        <p:spPr>
          <a:xfrm>
            <a:off x="2105406" y="164896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03</a:t>
            </a:r>
            <a:endParaRPr>
              <a:solidFill>
                <a:schemeClr val="dk2"/>
              </a:solidFill>
            </a:endParaRPr>
          </a:p>
        </p:txBody>
      </p:sp>
      <p:sp>
        <p:nvSpPr>
          <p:cNvPr id="170" name="Google Shape;170;p27"/>
          <p:cNvSpPr txBox="1"/>
          <p:nvPr>
            <p:ph idx="4" type="title"/>
          </p:nvPr>
        </p:nvSpPr>
        <p:spPr>
          <a:xfrm>
            <a:off x="2105406" y="90620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02</a:t>
            </a:r>
            <a:endParaRPr>
              <a:solidFill>
                <a:schemeClr val="dk2"/>
              </a:solidFill>
            </a:endParaRPr>
          </a:p>
        </p:txBody>
      </p:sp>
      <p:cxnSp>
        <p:nvCxnSpPr>
          <p:cNvPr id="171" name="Google Shape;171;p27"/>
          <p:cNvCxnSpPr/>
          <p:nvPr/>
        </p:nvCxnSpPr>
        <p:spPr>
          <a:xfrm>
            <a:off x="3297225" y="0"/>
            <a:ext cx="9000" cy="301740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27"/>
          <p:cNvCxnSpPr/>
          <p:nvPr/>
        </p:nvCxnSpPr>
        <p:spPr>
          <a:xfrm>
            <a:off x="5846725" y="2350750"/>
            <a:ext cx="15300" cy="2751300"/>
          </a:xfrm>
          <a:prstGeom prst="straightConnector1">
            <a:avLst/>
          </a:prstGeom>
          <a:noFill/>
          <a:ln cap="flat" cmpd="sng" w="9525">
            <a:solidFill>
              <a:schemeClr val="dk2"/>
            </a:solidFill>
            <a:prstDash val="solid"/>
            <a:round/>
            <a:headEnd len="med" w="med" type="none"/>
            <a:tailEnd len="med" w="med" type="none"/>
          </a:ln>
        </p:spPr>
      </p:cxnSp>
      <p:sp>
        <p:nvSpPr>
          <p:cNvPr id="173" name="Google Shape;173;p27"/>
          <p:cNvSpPr txBox="1"/>
          <p:nvPr>
            <p:ph idx="6" type="title"/>
          </p:nvPr>
        </p:nvSpPr>
        <p:spPr>
          <a:xfrm>
            <a:off x="5922008" y="2321238"/>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a:t>
            </a:r>
            <a:r>
              <a:rPr lang="en"/>
              <a:t>5</a:t>
            </a:r>
            <a:endParaRPr>
              <a:solidFill>
                <a:schemeClr val="dk2"/>
              </a:solidFill>
            </a:endParaRPr>
          </a:p>
        </p:txBody>
      </p:sp>
      <p:sp>
        <p:nvSpPr>
          <p:cNvPr id="174" name="Google Shape;174;p27"/>
          <p:cNvSpPr txBox="1"/>
          <p:nvPr>
            <p:ph idx="7" type="title"/>
          </p:nvPr>
        </p:nvSpPr>
        <p:spPr>
          <a:xfrm>
            <a:off x="5922008" y="2959936"/>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a:t>
            </a:r>
            <a:r>
              <a:rPr lang="en"/>
              <a:t>6</a:t>
            </a:r>
            <a:endParaRPr>
              <a:solidFill>
                <a:schemeClr val="dk2"/>
              </a:solidFill>
            </a:endParaRPr>
          </a:p>
        </p:txBody>
      </p:sp>
      <p:sp>
        <p:nvSpPr>
          <p:cNvPr id="175" name="Google Shape;175;p27"/>
          <p:cNvSpPr txBox="1"/>
          <p:nvPr>
            <p:ph idx="8" type="title"/>
          </p:nvPr>
        </p:nvSpPr>
        <p:spPr>
          <a:xfrm>
            <a:off x="5922008" y="359863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a:t>
            </a:r>
            <a:r>
              <a:rPr lang="en"/>
              <a:t>7</a:t>
            </a:r>
            <a:endParaRPr>
              <a:solidFill>
                <a:schemeClr val="dk2"/>
              </a:solidFill>
            </a:endParaRPr>
          </a:p>
        </p:txBody>
      </p:sp>
      <p:sp>
        <p:nvSpPr>
          <p:cNvPr id="176" name="Google Shape;176;p27"/>
          <p:cNvSpPr txBox="1"/>
          <p:nvPr>
            <p:ph idx="14" type="ctrTitle"/>
          </p:nvPr>
        </p:nvSpPr>
        <p:spPr>
          <a:xfrm>
            <a:off x="390296" y="1684136"/>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Data </a:t>
            </a:r>
            <a:endParaRPr/>
          </a:p>
          <a:p>
            <a:pPr indent="0" lvl="0" marL="0" rtl="0" algn="r">
              <a:spcBef>
                <a:spcPts val="0"/>
              </a:spcBef>
              <a:spcAft>
                <a:spcPts val="0"/>
              </a:spcAft>
              <a:buNone/>
            </a:pPr>
            <a:r>
              <a:rPr lang="en"/>
              <a:t>Specification</a:t>
            </a:r>
            <a:endParaRPr>
              <a:solidFill>
                <a:schemeClr val="dk2"/>
              </a:solidFill>
            </a:endParaRPr>
          </a:p>
        </p:txBody>
      </p:sp>
      <p:sp>
        <p:nvSpPr>
          <p:cNvPr id="177" name="Google Shape;177;p27"/>
          <p:cNvSpPr txBox="1"/>
          <p:nvPr>
            <p:ph idx="16" type="ctrTitle"/>
          </p:nvPr>
        </p:nvSpPr>
        <p:spPr>
          <a:xfrm>
            <a:off x="6811558" y="230858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 &amp;</a:t>
            </a:r>
            <a:endParaRPr/>
          </a:p>
          <a:p>
            <a:pPr indent="0" lvl="0" marL="0" rtl="0" algn="l">
              <a:spcBef>
                <a:spcPts val="0"/>
              </a:spcBef>
              <a:spcAft>
                <a:spcPts val="0"/>
              </a:spcAft>
              <a:buNone/>
            </a:pPr>
            <a:r>
              <a:rPr lang="en"/>
              <a:t>Tools Used</a:t>
            </a:r>
            <a:endParaRPr/>
          </a:p>
        </p:txBody>
      </p:sp>
      <p:sp>
        <p:nvSpPr>
          <p:cNvPr id="178" name="Google Shape;178;p27"/>
          <p:cNvSpPr txBox="1"/>
          <p:nvPr>
            <p:ph idx="18" type="ctrTitle"/>
          </p:nvPr>
        </p:nvSpPr>
        <p:spPr>
          <a:xfrm>
            <a:off x="6811558" y="28752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Presenting Insights</a:t>
            </a:r>
            <a:endParaRPr>
              <a:solidFill>
                <a:schemeClr val="dk2"/>
              </a:solidFill>
            </a:endParaRPr>
          </a:p>
        </p:txBody>
      </p:sp>
      <p:sp>
        <p:nvSpPr>
          <p:cNvPr id="179" name="Google Shape;179;p27"/>
          <p:cNvSpPr txBox="1"/>
          <p:nvPr>
            <p:ph idx="20" type="ctrTitle"/>
          </p:nvPr>
        </p:nvSpPr>
        <p:spPr>
          <a:xfrm>
            <a:off x="6811558" y="3506553"/>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Work</a:t>
            </a:r>
            <a:endParaRPr>
              <a:solidFill>
                <a:schemeClr val="dk2"/>
              </a:solidFill>
            </a:endParaRPr>
          </a:p>
        </p:txBody>
      </p:sp>
      <p:sp>
        <p:nvSpPr>
          <p:cNvPr id="180" name="Google Shape;180;p27"/>
          <p:cNvSpPr txBox="1"/>
          <p:nvPr>
            <p:ph idx="5" type="title"/>
          </p:nvPr>
        </p:nvSpPr>
        <p:spPr>
          <a:xfrm>
            <a:off x="2105406" y="241096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a:t>
            </a:r>
            <a:r>
              <a:rPr lang="en"/>
              <a:t>4</a:t>
            </a:r>
            <a:endParaRPr>
              <a:solidFill>
                <a:schemeClr val="dk2"/>
              </a:solidFill>
            </a:endParaRPr>
          </a:p>
        </p:txBody>
      </p:sp>
      <p:sp>
        <p:nvSpPr>
          <p:cNvPr id="181" name="Google Shape;181;p27"/>
          <p:cNvSpPr txBox="1"/>
          <p:nvPr>
            <p:ph idx="14" type="ctrTitle"/>
          </p:nvPr>
        </p:nvSpPr>
        <p:spPr>
          <a:xfrm>
            <a:off x="390296" y="2446136"/>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Implementation Overview</a:t>
            </a:r>
            <a:endParaRPr>
              <a:solidFill>
                <a:schemeClr val="dk2"/>
              </a:solidFill>
            </a:endParaRPr>
          </a:p>
        </p:txBody>
      </p:sp>
      <p:sp>
        <p:nvSpPr>
          <p:cNvPr id="182" name="Google Shape;182;p27"/>
          <p:cNvSpPr txBox="1"/>
          <p:nvPr>
            <p:ph idx="8" type="title"/>
          </p:nvPr>
        </p:nvSpPr>
        <p:spPr>
          <a:xfrm>
            <a:off x="5922008" y="428443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a:t>
            </a:r>
            <a:r>
              <a:rPr lang="en"/>
              <a:t>8</a:t>
            </a:r>
            <a:endParaRPr>
              <a:solidFill>
                <a:schemeClr val="dk2"/>
              </a:solidFill>
            </a:endParaRPr>
          </a:p>
        </p:txBody>
      </p:sp>
      <p:sp>
        <p:nvSpPr>
          <p:cNvPr id="183" name="Google Shape;183;p27"/>
          <p:cNvSpPr txBox="1"/>
          <p:nvPr>
            <p:ph idx="20" type="ctrTitle"/>
          </p:nvPr>
        </p:nvSpPr>
        <p:spPr>
          <a:xfrm>
            <a:off x="6811558" y="4192353"/>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solidFill>
                <a:schemeClr val="dk2"/>
              </a:solidFill>
            </a:endParaRPr>
          </a:p>
        </p:txBody>
      </p:sp>
      <p:sp>
        <p:nvSpPr>
          <p:cNvPr id="184" name="Google Shape;184;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5"/>
          <p:cNvSpPr txBox="1"/>
          <p:nvPr>
            <p:ph type="ctrTitle"/>
          </p:nvPr>
        </p:nvSpPr>
        <p:spPr>
          <a:xfrm>
            <a:off x="1964850" y="81600"/>
            <a:ext cx="52143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Crime Heatmap</a:t>
            </a:r>
            <a:endParaRPr/>
          </a:p>
        </p:txBody>
      </p:sp>
      <p:sp>
        <p:nvSpPr>
          <p:cNvPr id="430" name="Google Shape;430;p45"/>
          <p:cNvSpPr/>
          <p:nvPr/>
        </p:nvSpPr>
        <p:spPr>
          <a:xfrm flipH="1" rot="10800000">
            <a:off x="482200" y="703225"/>
            <a:ext cx="2993700" cy="43599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1" name="Google Shape;431;p45"/>
          <p:cNvPicPr preferRelativeResize="0"/>
          <p:nvPr/>
        </p:nvPicPr>
        <p:blipFill>
          <a:blip r:embed="rId3">
            <a:alphaModFix/>
          </a:blip>
          <a:stretch>
            <a:fillRect/>
          </a:stretch>
        </p:blipFill>
        <p:spPr>
          <a:xfrm>
            <a:off x="502300" y="882325"/>
            <a:ext cx="2832950" cy="4084500"/>
          </a:xfrm>
          <a:prstGeom prst="rect">
            <a:avLst/>
          </a:prstGeom>
          <a:noFill/>
          <a:ln>
            <a:noFill/>
          </a:ln>
        </p:spPr>
      </p:pic>
      <p:sp>
        <p:nvSpPr>
          <p:cNvPr id="432" name="Google Shape;432;p45"/>
          <p:cNvSpPr/>
          <p:nvPr/>
        </p:nvSpPr>
        <p:spPr>
          <a:xfrm flipH="1" rot="10800000">
            <a:off x="5203775" y="703225"/>
            <a:ext cx="2622000" cy="43599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3" name="Google Shape;433;p45"/>
          <p:cNvPicPr preferRelativeResize="0"/>
          <p:nvPr/>
        </p:nvPicPr>
        <p:blipFill>
          <a:blip r:embed="rId4">
            <a:alphaModFix/>
          </a:blip>
          <a:stretch>
            <a:fillRect/>
          </a:stretch>
        </p:blipFill>
        <p:spPr>
          <a:xfrm>
            <a:off x="5297068" y="868075"/>
            <a:ext cx="2435406" cy="4180800"/>
          </a:xfrm>
          <a:prstGeom prst="rect">
            <a:avLst/>
          </a:prstGeom>
          <a:noFill/>
          <a:ln>
            <a:noFill/>
          </a:ln>
        </p:spPr>
      </p:pic>
      <p:sp>
        <p:nvSpPr>
          <p:cNvPr id="434" name="Google Shape;434;p45"/>
          <p:cNvSpPr txBox="1"/>
          <p:nvPr/>
        </p:nvSpPr>
        <p:spPr>
          <a:xfrm>
            <a:off x="1416475" y="609450"/>
            <a:ext cx="1798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latin typeface="Roboto Condensed"/>
                <a:ea typeface="Roboto Condensed"/>
                <a:cs typeface="Roboto Condensed"/>
                <a:sym typeface="Roboto Condensed"/>
              </a:rPr>
              <a:t>Day of the week by Primary type</a:t>
            </a:r>
            <a:endParaRPr b="1" i="1" sz="900">
              <a:latin typeface="Roboto Condensed"/>
              <a:ea typeface="Roboto Condensed"/>
              <a:cs typeface="Roboto Condensed"/>
              <a:sym typeface="Roboto Condensed"/>
            </a:endParaRPr>
          </a:p>
        </p:txBody>
      </p:sp>
      <p:sp>
        <p:nvSpPr>
          <p:cNvPr id="435" name="Google Shape;435;p45"/>
          <p:cNvSpPr txBox="1"/>
          <p:nvPr/>
        </p:nvSpPr>
        <p:spPr>
          <a:xfrm>
            <a:off x="6027575" y="609450"/>
            <a:ext cx="1798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latin typeface="Roboto Condensed"/>
                <a:ea typeface="Roboto Condensed"/>
                <a:cs typeface="Roboto Condensed"/>
                <a:sym typeface="Roboto Condensed"/>
              </a:rPr>
              <a:t>Day of the week by Location</a:t>
            </a:r>
            <a:endParaRPr b="1" i="1" sz="900">
              <a:latin typeface="Roboto Condensed"/>
              <a:ea typeface="Roboto Condensed"/>
              <a:cs typeface="Roboto Condensed"/>
              <a:sym typeface="Roboto Condensed"/>
            </a:endParaRPr>
          </a:p>
        </p:txBody>
      </p:sp>
      <p:sp>
        <p:nvSpPr>
          <p:cNvPr id="436" name="Google Shape;436;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Location vs Primary Type </a:t>
            </a:r>
            <a:endParaRPr/>
          </a:p>
        </p:txBody>
      </p:sp>
      <p:sp>
        <p:nvSpPr>
          <p:cNvPr id="442" name="Google Shape;442;p46"/>
          <p:cNvSpPr/>
          <p:nvPr/>
        </p:nvSpPr>
        <p:spPr>
          <a:xfrm flipH="1" rot="10800000">
            <a:off x="789150" y="1245775"/>
            <a:ext cx="2993700" cy="37611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3" name="Google Shape;443;p46"/>
          <p:cNvPicPr preferRelativeResize="0"/>
          <p:nvPr/>
        </p:nvPicPr>
        <p:blipFill>
          <a:blip r:embed="rId3">
            <a:alphaModFix/>
          </a:blip>
          <a:stretch>
            <a:fillRect/>
          </a:stretch>
        </p:blipFill>
        <p:spPr>
          <a:xfrm>
            <a:off x="917750" y="1362225"/>
            <a:ext cx="2805500" cy="3628875"/>
          </a:xfrm>
          <a:prstGeom prst="rect">
            <a:avLst/>
          </a:prstGeom>
          <a:noFill/>
          <a:ln>
            <a:noFill/>
          </a:ln>
        </p:spPr>
      </p:pic>
      <p:sp>
        <p:nvSpPr>
          <p:cNvPr id="444" name="Google Shape;444;p46"/>
          <p:cNvSpPr/>
          <p:nvPr/>
        </p:nvSpPr>
        <p:spPr>
          <a:xfrm rot="5400000">
            <a:off x="4912500" y="744675"/>
            <a:ext cx="1649100" cy="2884200"/>
          </a:xfrm>
          <a:prstGeom prst="snip1Rect">
            <a:avLst>
              <a:gd fmla="val 16667" name="adj"/>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6"/>
          <p:cNvSpPr txBox="1"/>
          <p:nvPr>
            <p:ph idx="4294967295" type="subTitle"/>
          </p:nvPr>
        </p:nvSpPr>
        <p:spPr>
          <a:xfrm>
            <a:off x="4294950" y="1362225"/>
            <a:ext cx="2703300" cy="169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2"/>
                </a:solidFill>
              </a:rPr>
              <a:t>In this analysis, we have taken each crime type and re-normalized its location frequency to be between zero and one. This way, we can look at the top frequent locations of each crime type (darker red reflects a more frequent location).</a:t>
            </a:r>
            <a:endParaRPr>
              <a:solidFill>
                <a:schemeClr val="lt2"/>
              </a:solidFill>
            </a:endParaRPr>
          </a:p>
        </p:txBody>
      </p:sp>
      <p:sp>
        <p:nvSpPr>
          <p:cNvPr id="446" name="Google Shape;446;p46"/>
          <p:cNvSpPr/>
          <p:nvPr/>
        </p:nvSpPr>
        <p:spPr>
          <a:xfrm rot="5400000">
            <a:off x="5128050" y="2389325"/>
            <a:ext cx="1218000" cy="2884200"/>
          </a:xfrm>
          <a:prstGeom prst="snip1Rect">
            <a:avLst>
              <a:gd fmla="val 16667" name="adj"/>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6"/>
          <p:cNvSpPr txBox="1"/>
          <p:nvPr>
            <p:ph idx="4294967295" type="subTitle"/>
          </p:nvPr>
        </p:nvSpPr>
        <p:spPr>
          <a:xfrm>
            <a:off x="4294950" y="3222425"/>
            <a:ext cx="2703300" cy="117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2"/>
                </a:solidFill>
              </a:rPr>
              <a:t>It appears that most crimes occur at either apartments, residences, sidewalks, streets, or 'other'.</a:t>
            </a:r>
            <a:endParaRPr>
              <a:solidFill>
                <a:schemeClr val="lt2"/>
              </a:solidFill>
            </a:endParaRPr>
          </a:p>
        </p:txBody>
      </p:sp>
      <p:cxnSp>
        <p:nvCxnSpPr>
          <p:cNvPr id="448" name="Google Shape;448;p46"/>
          <p:cNvCxnSpPr/>
          <p:nvPr/>
        </p:nvCxnSpPr>
        <p:spPr>
          <a:xfrm flipH="1" rot="10800000">
            <a:off x="3767200" y="2120425"/>
            <a:ext cx="524100" cy="9300"/>
          </a:xfrm>
          <a:prstGeom prst="straightConnector1">
            <a:avLst/>
          </a:prstGeom>
          <a:noFill/>
          <a:ln cap="flat" cmpd="sng" w="19050">
            <a:solidFill>
              <a:srgbClr val="A5B7C6"/>
            </a:solidFill>
            <a:prstDash val="solid"/>
            <a:round/>
            <a:headEnd len="med" w="med" type="none"/>
            <a:tailEnd len="med" w="med" type="diamond"/>
          </a:ln>
        </p:spPr>
      </p:cxnSp>
      <p:cxnSp>
        <p:nvCxnSpPr>
          <p:cNvPr id="449" name="Google Shape;449;p46"/>
          <p:cNvCxnSpPr>
            <a:endCxn id="447" idx="1"/>
          </p:cNvCxnSpPr>
          <p:nvPr/>
        </p:nvCxnSpPr>
        <p:spPr>
          <a:xfrm flipH="1" rot="10800000">
            <a:off x="3777150" y="3811325"/>
            <a:ext cx="517800" cy="6300"/>
          </a:xfrm>
          <a:prstGeom prst="straightConnector1">
            <a:avLst/>
          </a:prstGeom>
          <a:noFill/>
          <a:ln cap="flat" cmpd="sng" w="19050">
            <a:solidFill>
              <a:srgbClr val="A5B7C6"/>
            </a:solidFill>
            <a:prstDash val="solid"/>
            <a:round/>
            <a:headEnd len="med" w="med" type="none"/>
            <a:tailEnd len="med" w="med" type="diamond"/>
          </a:ln>
        </p:spPr>
      </p:cxnSp>
      <p:sp>
        <p:nvSpPr>
          <p:cNvPr id="450" name="Google Shape;450;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7"/>
          <p:cNvSpPr txBox="1"/>
          <p:nvPr>
            <p:ph type="ctrTitle"/>
          </p:nvPr>
        </p:nvSpPr>
        <p:spPr>
          <a:xfrm>
            <a:off x="1964851" y="2423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Predictive Modelling</a:t>
            </a:r>
            <a:endParaRPr/>
          </a:p>
          <a:p>
            <a:pPr indent="0" lvl="0" marL="0" rtl="0" algn="ctr">
              <a:spcBef>
                <a:spcPts val="0"/>
              </a:spcBef>
              <a:spcAft>
                <a:spcPts val="0"/>
              </a:spcAft>
              <a:buNone/>
            </a:pPr>
            <a:r>
              <a:rPr lang="en" sz="2000"/>
              <a:t>Feature Selection</a:t>
            </a:r>
            <a:endParaRPr sz="2000"/>
          </a:p>
        </p:txBody>
      </p:sp>
      <p:sp>
        <p:nvSpPr>
          <p:cNvPr id="456" name="Google Shape;456;p47"/>
          <p:cNvSpPr/>
          <p:nvPr/>
        </p:nvSpPr>
        <p:spPr>
          <a:xfrm flipH="1" rot="10800000">
            <a:off x="1175375" y="1185575"/>
            <a:ext cx="6003900" cy="36666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7" name="Google Shape;457;p47"/>
          <p:cNvPicPr preferRelativeResize="0"/>
          <p:nvPr/>
        </p:nvPicPr>
        <p:blipFill>
          <a:blip r:embed="rId3">
            <a:alphaModFix/>
          </a:blip>
          <a:stretch>
            <a:fillRect/>
          </a:stretch>
        </p:blipFill>
        <p:spPr>
          <a:xfrm>
            <a:off x="1189813" y="1320850"/>
            <a:ext cx="5983564" cy="3539649"/>
          </a:xfrm>
          <a:prstGeom prst="rect">
            <a:avLst/>
          </a:prstGeom>
          <a:noFill/>
          <a:ln>
            <a:noFill/>
          </a:ln>
        </p:spPr>
      </p:pic>
      <p:sp>
        <p:nvSpPr>
          <p:cNvPr id="458" name="Google Shape;458;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8"/>
          <p:cNvSpPr txBox="1"/>
          <p:nvPr>
            <p:ph idx="1" type="subTitle"/>
          </p:nvPr>
        </p:nvSpPr>
        <p:spPr>
          <a:xfrm>
            <a:off x="5718500" y="1093250"/>
            <a:ext cx="18744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XGBClassifier</a:t>
            </a:r>
            <a:endParaRPr/>
          </a:p>
          <a:p>
            <a:pPr indent="0" lvl="0" marL="0" rtl="0" algn="l">
              <a:spcBef>
                <a:spcPts val="0"/>
              </a:spcBef>
              <a:spcAft>
                <a:spcPts val="0"/>
              </a:spcAft>
              <a:buNone/>
            </a:pPr>
            <a:r>
              <a:rPr lang="en" sz="900"/>
              <a:t>n_estimators=100</a:t>
            </a:r>
            <a:endParaRPr sz="900"/>
          </a:p>
          <a:p>
            <a:pPr indent="0" lvl="0" marL="0" rtl="0" algn="l">
              <a:spcBef>
                <a:spcPts val="0"/>
              </a:spcBef>
              <a:spcAft>
                <a:spcPts val="0"/>
              </a:spcAft>
              <a:buNone/>
            </a:pPr>
            <a:r>
              <a:rPr lang="en" sz="900"/>
              <a:t>max_depth=3</a:t>
            </a:r>
            <a:endParaRPr sz="900">
              <a:solidFill>
                <a:schemeClr val="lt2"/>
              </a:solidFill>
            </a:endParaRPr>
          </a:p>
        </p:txBody>
      </p:sp>
      <p:sp>
        <p:nvSpPr>
          <p:cNvPr id="464" name="Google Shape;464;p48"/>
          <p:cNvSpPr txBox="1"/>
          <p:nvPr>
            <p:ph type="ctrTitle"/>
          </p:nvPr>
        </p:nvSpPr>
        <p:spPr>
          <a:xfrm>
            <a:off x="2489250" y="100450"/>
            <a:ext cx="4165500" cy="56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Model Building &amp; Evaluation</a:t>
            </a:r>
            <a:endParaRPr sz="2200"/>
          </a:p>
        </p:txBody>
      </p:sp>
      <p:sp>
        <p:nvSpPr>
          <p:cNvPr id="465" name="Google Shape;465;p48"/>
          <p:cNvSpPr txBox="1"/>
          <p:nvPr>
            <p:ph idx="2" type="ctrTitle"/>
          </p:nvPr>
        </p:nvSpPr>
        <p:spPr>
          <a:xfrm>
            <a:off x="984425" y="4470300"/>
            <a:ext cx="2234700" cy="83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300"/>
              <a:t>Random Forest</a:t>
            </a:r>
            <a:endParaRPr sz="800"/>
          </a:p>
          <a:p>
            <a:pPr indent="0" lvl="0" marL="0" rtl="0" algn="l">
              <a:spcBef>
                <a:spcPts val="0"/>
              </a:spcBef>
              <a:spcAft>
                <a:spcPts val="0"/>
              </a:spcAft>
              <a:buNone/>
            </a:pPr>
            <a:r>
              <a:rPr i="1" lang="en" sz="800"/>
              <a:t>Accuracy    :  0.93072</a:t>
            </a:r>
            <a:endParaRPr i="1" sz="800"/>
          </a:p>
          <a:p>
            <a:pPr indent="0" lvl="0" marL="0" rtl="0" algn="l">
              <a:spcBef>
                <a:spcPts val="0"/>
              </a:spcBef>
              <a:spcAft>
                <a:spcPts val="0"/>
              </a:spcAft>
              <a:buNone/>
            </a:pPr>
            <a:r>
              <a:rPr i="1" lang="en" sz="800"/>
              <a:t>Recall      :  0.93072</a:t>
            </a:r>
            <a:endParaRPr i="1" sz="800"/>
          </a:p>
          <a:p>
            <a:pPr indent="0" lvl="0" marL="0" rtl="0" algn="l">
              <a:spcBef>
                <a:spcPts val="0"/>
              </a:spcBef>
              <a:spcAft>
                <a:spcPts val="0"/>
              </a:spcAft>
              <a:buNone/>
            </a:pPr>
            <a:r>
              <a:rPr i="1" lang="en" sz="800"/>
              <a:t>Precision   :  0.9341</a:t>
            </a:r>
            <a:endParaRPr i="1" sz="800"/>
          </a:p>
          <a:p>
            <a:pPr indent="0" lvl="0" marL="0" rtl="0" algn="l">
              <a:spcBef>
                <a:spcPts val="0"/>
              </a:spcBef>
              <a:spcAft>
                <a:spcPts val="0"/>
              </a:spcAft>
              <a:buNone/>
            </a:pPr>
            <a:r>
              <a:rPr i="1" lang="en" sz="800"/>
              <a:t>F1 Score    :  0.93072</a:t>
            </a:r>
            <a:endParaRPr i="1" sz="800"/>
          </a:p>
          <a:p>
            <a:pPr indent="0" lvl="0" marL="0" rtl="0" algn="l">
              <a:spcBef>
                <a:spcPts val="0"/>
              </a:spcBef>
              <a:spcAft>
                <a:spcPts val="0"/>
              </a:spcAft>
              <a:buNone/>
            </a:pPr>
            <a:r>
              <a:t/>
            </a:r>
            <a:endParaRPr sz="800"/>
          </a:p>
        </p:txBody>
      </p:sp>
      <p:sp>
        <p:nvSpPr>
          <p:cNvPr id="466" name="Google Shape;466;p48"/>
          <p:cNvSpPr/>
          <p:nvPr/>
        </p:nvSpPr>
        <p:spPr>
          <a:xfrm flipH="1" rot="10800000">
            <a:off x="1029875" y="2370963"/>
            <a:ext cx="2280300" cy="1826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 name="Google Shape;467;p48"/>
          <p:cNvPicPr preferRelativeResize="0"/>
          <p:nvPr/>
        </p:nvPicPr>
        <p:blipFill>
          <a:blip r:embed="rId3">
            <a:alphaModFix/>
          </a:blip>
          <a:stretch>
            <a:fillRect/>
          </a:stretch>
        </p:blipFill>
        <p:spPr>
          <a:xfrm>
            <a:off x="1037600" y="2408856"/>
            <a:ext cx="2264850" cy="1750931"/>
          </a:xfrm>
          <a:prstGeom prst="rect">
            <a:avLst/>
          </a:prstGeom>
          <a:noFill/>
          <a:ln>
            <a:noFill/>
          </a:ln>
        </p:spPr>
      </p:pic>
      <p:sp>
        <p:nvSpPr>
          <p:cNvPr id="468" name="Google Shape;468;p48"/>
          <p:cNvSpPr txBox="1"/>
          <p:nvPr>
            <p:ph idx="2" type="ctrTitle"/>
          </p:nvPr>
        </p:nvSpPr>
        <p:spPr>
          <a:xfrm>
            <a:off x="5471600" y="4473150"/>
            <a:ext cx="2267700" cy="83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300"/>
              <a:t>XGBoost</a:t>
            </a:r>
            <a:endParaRPr sz="800"/>
          </a:p>
          <a:p>
            <a:pPr indent="0" lvl="0" marL="0" rtl="0" algn="l">
              <a:spcBef>
                <a:spcPts val="0"/>
              </a:spcBef>
              <a:spcAft>
                <a:spcPts val="0"/>
              </a:spcAft>
              <a:buNone/>
            </a:pPr>
            <a:r>
              <a:rPr i="1" lang="en" sz="800"/>
              <a:t>Accuracy    :  0.98318</a:t>
            </a:r>
            <a:endParaRPr i="1" sz="800"/>
          </a:p>
          <a:p>
            <a:pPr indent="0" lvl="0" marL="0" rtl="0" algn="l">
              <a:spcBef>
                <a:spcPts val="0"/>
              </a:spcBef>
              <a:spcAft>
                <a:spcPts val="0"/>
              </a:spcAft>
              <a:buNone/>
            </a:pPr>
            <a:r>
              <a:rPr i="1" lang="en" sz="800"/>
              <a:t>Recall      :  0.98318</a:t>
            </a:r>
            <a:endParaRPr i="1" sz="800"/>
          </a:p>
          <a:p>
            <a:pPr indent="0" lvl="0" marL="0" rtl="0" algn="l">
              <a:spcBef>
                <a:spcPts val="0"/>
              </a:spcBef>
              <a:spcAft>
                <a:spcPts val="0"/>
              </a:spcAft>
              <a:buNone/>
            </a:pPr>
            <a:r>
              <a:rPr i="1" lang="en" sz="800"/>
              <a:t>Precision   :  0.9837</a:t>
            </a:r>
            <a:endParaRPr i="1" sz="800"/>
          </a:p>
          <a:p>
            <a:pPr indent="0" lvl="0" marL="0" rtl="0" algn="l">
              <a:spcBef>
                <a:spcPts val="0"/>
              </a:spcBef>
              <a:spcAft>
                <a:spcPts val="0"/>
              </a:spcAft>
              <a:buNone/>
            </a:pPr>
            <a:r>
              <a:rPr i="1" lang="en" sz="800"/>
              <a:t>F1 Score    :  0.98318</a:t>
            </a:r>
            <a:endParaRPr i="1" sz="800"/>
          </a:p>
          <a:p>
            <a:pPr indent="0" lvl="0" marL="0" rtl="0" algn="l">
              <a:spcBef>
                <a:spcPts val="0"/>
              </a:spcBef>
              <a:spcAft>
                <a:spcPts val="0"/>
              </a:spcAft>
              <a:buNone/>
            </a:pPr>
            <a:r>
              <a:t/>
            </a:r>
            <a:endParaRPr sz="800"/>
          </a:p>
        </p:txBody>
      </p:sp>
      <p:sp>
        <p:nvSpPr>
          <p:cNvPr id="469" name="Google Shape;469;p48"/>
          <p:cNvSpPr/>
          <p:nvPr/>
        </p:nvSpPr>
        <p:spPr>
          <a:xfrm flipH="1" rot="10800000">
            <a:off x="5471600" y="2399125"/>
            <a:ext cx="2354100" cy="18288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 name="Google Shape;470;p48"/>
          <p:cNvPicPr preferRelativeResize="0"/>
          <p:nvPr/>
        </p:nvPicPr>
        <p:blipFill>
          <a:blip r:embed="rId4">
            <a:alphaModFix/>
          </a:blip>
          <a:stretch>
            <a:fillRect/>
          </a:stretch>
        </p:blipFill>
        <p:spPr>
          <a:xfrm>
            <a:off x="5521850" y="2481426"/>
            <a:ext cx="2267712" cy="1746504"/>
          </a:xfrm>
          <a:prstGeom prst="rect">
            <a:avLst/>
          </a:prstGeom>
          <a:noFill/>
          <a:ln>
            <a:noFill/>
          </a:ln>
        </p:spPr>
      </p:pic>
      <p:sp>
        <p:nvSpPr>
          <p:cNvPr id="471" name="Google Shape;471;p48"/>
          <p:cNvSpPr/>
          <p:nvPr/>
        </p:nvSpPr>
        <p:spPr>
          <a:xfrm rot="5400000">
            <a:off x="1558925" y="353150"/>
            <a:ext cx="1222200" cy="2371200"/>
          </a:xfrm>
          <a:prstGeom prst="snip1Rect">
            <a:avLst>
              <a:gd fmla="val 16667" name="adj"/>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8"/>
          <p:cNvSpPr txBox="1"/>
          <p:nvPr>
            <p:ph idx="1" type="subTitle"/>
          </p:nvPr>
        </p:nvSpPr>
        <p:spPr>
          <a:xfrm>
            <a:off x="1231175" y="1092050"/>
            <a:ext cx="1877700" cy="8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RandomForestClassifier</a:t>
            </a:r>
            <a:endParaRPr sz="1100"/>
          </a:p>
          <a:p>
            <a:pPr indent="0" lvl="0" marL="0" rtl="0" algn="l">
              <a:spcBef>
                <a:spcPts val="0"/>
              </a:spcBef>
              <a:spcAft>
                <a:spcPts val="0"/>
              </a:spcAft>
              <a:buNone/>
            </a:pPr>
            <a:r>
              <a:rPr lang="en" sz="900"/>
              <a:t>n_estimators=70</a:t>
            </a:r>
            <a:endParaRPr sz="900"/>
          </a:p>
          <a:p>
            <a:pPr indent="0" lvl="0" marL="0" rtl="0" algn="l">
              <a:spcBef>
                <a:spcPts val="0"/>
              </a:spcBef>
              <a:spcAft>
                <a:spcPts val="0"/>
              </a:spcAft>
              <a:buNone/>
            </a:pPr>
            <a:r>
              <a:rPr lang="en" sz="900"/>
              <a:t>min_samples_split = 30</a:t>
            </a:r>
            <a:endParaRPr sz="900"/>
          </a:p>
          <a:p>
            <a:pPr indent="0" lvl="0" marL="0" rtl="0" algn="l">
              <a:spcBef>
                <a:spcPts val="0"/>
              </a:spcBef>
              <a:spcAft>
                <a:spcPts val="0"/>
              </a:spcAft>
              <a:buNone/>
            </a:pPr>
            <a:r>
              <a:rPr lang="en" sz="900"/>
              <a:t>bootstrap = True</a:t>
            </a:r>
            <a:endParaRPr sz="900"/>
          </a:p>
          <a:p>
            <a:pPr indent="0" lvl="0" marL="0" rtl="0" algn="l">
              <a:spcBef>
                <a:spcPts val="0"/>
              </a:spcBef>
              <a:spcAft>
                <a:spcPts val="0"/>
              </a:spcAft>
              <a:buNone/>
            </a:pPr>
            <a:r>
              <a:rPr lang="en" sz="900"/>
              <a:t>max_depth = 50</a:t>
            </a:r>
            <a:endParaRPr sz="900"/>
          </a:p>
          <a:p>
            <a:pPr indent="0" lvl="0" marL="0" rtl="0" algn="l">
              <a:spcBef>
                <a:spcPts val="0"/>
              </a:spcBef>
              <a:spcAft>
                <a:spcPts val="0"/>
              </a:spcAft>
              <a:buNone/>
            </a:pPr>
            <a:r>
              <a:rPr lang="en" sz="900"/>
              <a:t>min_samples_leaf = 25</a:t>
            </a:r>
            <a:endParaRPr sz="900"/>
          </a:p>
          <a:p>
            <a:pPr indent="0" lvl="0" marL="0" rtl="0" algn="l">
              <a:spcBef>
                <a:spcPts val="0"/>
              </a:spcBef>
              <a:spcAft>
                <a:spcPts val="0"/>
              </a:spcAft>
              <a:buNone/>
            </a:pPr>
            <a:r>
              <a:t/>
            </a:r>
            <a:endParaRPr sz="1100"/>
          </a:p>
        </p:txBody>
      </p:sp>
      <p:sp>
        <p:nvSpPr>
          <p:cNvPr id="473" name="Google Shape;473;p48"/>
          <p:cNvSpPr/>
          <p:nvPr/>
        </p:nvSpPr>
        <p:spPr>
          <a:xfrm rot="5400000">
            <a:off x="6043100" y="357200"/>
            <a:ext cx="1225200" cy="2368200"/>
          </a:xfrm>
          <a:prstGeom prst="snip1Rect">
            <a:avLst>
              <a:gd fmla="val 16667" name="adj"/>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 name="Google Shape;474;p48"/>
          <p:cNvCxnSpPr>
            <a:stCxn id="471" idx="1"/>
          </p:cNvCxnSpPr>
          <p:nvPr/>
        </p:nvCxnSpPr>
        <p:spPr>
          <a:xfrm flipH="1">
            <a:off x="-120475" y="1538750"/>
            <a:ext cx="1104900" cy="510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48"/>
          <p:cNvCxnSpPr>
            <a:endCxn id="473" idx="3"/>
          </p:cNvCxnSpPr>
          <p:nvPr/>
        </p:nvCxnSpPr>
        <p:spPr>
          <a:xfrm rot="10800000">
            <a:off x="7839800" y="1541300"/>
            <a:ext cx="1304100" cy="0"/>
          </a:xfrm>
          <a:prstGeom prst="straightConnector1">
            <a:avLst/>
          </a:prstGeom>
          <a:noFill/>
          <a:ln cap="flat" cmpd="sng" w="9525">
            <a:solidFill>
              <a:schemeClr val="dk1"/>
            </a:solidFill>
            <a:prstDash val="solid"/>
            <a:round/>
            <a:headEnd len="med" w="med" type="none"/>
            <a:tailEnd len="med" w="med" type="none"/>
          </a:ln>
        </p:spPr>
      </p:cxnSp>
      <p:cxnSp>
        <p:nvCxnSpPr>
          <p:cNvPr id="476" name="Google Shape;476;p48"/>
          <p:cNvCxnSpPr/>
          <p:nvPr/>
        </p:nvCxnSpPr>
        <p:spPr>
          <a:xfrm rot="10800000">
            <a:off x="7789675" y="3313500"/>
            <a:ext cx="1352100" cy="11700"/>
          </a:xfrm>
          <a:prstGeom prst="straightConnector1">
            <a:avLst/>
          </a:prstGeom>
          <a:noFill/>
          <a:ln cap="flat" cmpd="sng" w="9525">
            <a:solidFill>
              <a:schemeClr val="dk1"/>
            </a:solidFill>
            <a:prstDash val="solid"/>
            <a:round/>
            <a:headEnd len="med" w="med" type="none"/>
            <a:tailEnd len="med" w="med" type="none"/>
          </a:ln>
        </p:spPr>
      </p:cxnSp>
      <p:cxnSp>
        <p:nvCxnSpPr>
          <p:cNvPr id="477" name="Google Shape;477;p48"/>
          <p:cNvCxnSpPr/>
          <p:nvPr/>
        </p:nvCxnSpPr>
        <p:spPr>
          <a:xfrm flipH="1">
            <a:off x="-67300" y="3352125"/>
            <a:ext cx="1104900" cy="5100"/>
          </a:xfrm>
          <a:prstGeom prst="straightConnector1">
            <a:avLst/>
          </a:prstGeom>
          <a:noFill/>
          <a:ln cap="flat" cmpd="sng" w="9525">
            <a:solidFill>
              <a:schemeClr val="dk1"/>
            </a:solidFill>
            <a:prstDash val="solid"/>
            <a:round/>
            <a:headEnd len="med" w="med" type="none"/>
            <a:tailEnd len="med" w="med" type="none"/>
          </a:ln>
        </p:spPr>
      </p:cxnSp>
      <p:sp>
        <p:nvSpPr>
          <p:cNvPr id="478" name="Google Shape;47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9"/>
          <p:cNvSpPr txBox="1"/>
          <p:nvPr>
            <p:ph idx="4294967295" type="subTitle"/>
          </p:nvPr>
        </p:nvSpPr>
        <p:spPr>
          <a:xfrm>
            <a:off x="2154750" y="1522300"/>
            <a:ext cx="4772100" cy="30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For future work, to boost the classification accuracy, it will be necessary to incorporate other information. Additionally, some events and the outcomes of the events may be associated with some crime types, for example, basketball games, baseball games, and elections. Weather information and classification of buildings can also be incorporated. </a:t>
            </a:r>
            <a:endParaRPr sz="1000"/>
          </a:p>
          <a:p>
            <a:pPr indent="0" lvl="0" marL="0" rtl="0" algn="l">
              <a:spcBef>
                <a:spcPts val="1600"/>
              </a:spcBef>
              <a:spcAft>
                <a:spcPts val="0"/>
              </a:spcAft>
              <a:buNone/>
            </a:pPr>
            <a:r>
              <a:rPr lang="en" sz="1000"/>
              <a:t>In our exploratory data analysis, we revealed that several features, for example location of the crime scene and the time of the crime, are associated with the type of crime, providing the basis for out modeling later. Hence, one single feature may not be sufficient for determining the type of crime, but a combination of various features can be powerful.</a:t>
            </a:r>
            <a:endParaRPr sz="1000"/>
          </a:p>
          <a:p>
            <a:pPr indent="0" lvl="0" marL="0" rtl="0" algn="l">
              <a:spcBef>
                <a:spcPts val="1600"/>
              </a:spcBef>
              <a:spcAft>
                <a:spcPts val="0"/>
              </a:spcAft>
              <a:buNone/>
            </a:pPr>
            <a:r>
              <a:rPr lang="en" sz="1000"/>
              <a:t>The end goal would be to create a web application portal that receives an address or location and time arguments in Chicago from the user and predicts the probability of crime (hence safety) at a specific location and a particular time.</a:t>
            </a:r>
            <a:endParaRPr sz="1000"/>
          </a:p>
          <a:p>
            <a:pPr indent="0" lvl="0" marL="0" rtl="0" algn="l">
              <a:spcBef>
                <a:spcPts val="1600"/>
              </a:spcBef>
              <a:spcAft>
                <a:spcPts val="0"/>
              </a:spcAft>
              <a:buNone/>
            </a:pPr>
            <a:r>
              <a:rPr lang="en" sz="1000"/>
              <a:t>In conclusion, we have learnt and implemented the tools to the best of our knowledge taught in the course. </a:t>
            </a:r>
            <a:endParaRPr sz="1000"/>
          </a:p>
          <a:p>
            <a:pPr indent="0" lvl="0" marL="0" rtl="0" algn="l">
              <a:spcBef>
                <a:spcPts val="1600"/>
              </a:spcBef>
              <a:spcAft>
                <a:spcPts val="0"/>
              </a:spcAft>
              <a:buNone/>
            </a:pPr>
            <a:r>
              <a:t/>
            </a:r>
            <a:endParaRPr sz="900"/>
          </a:p>
          <a:p>
            <a:pPr indent="0" lvl="0" marL="0" rtl="0" algn="l">
              <a:spcBef>
                <a:spcPts val="1600"/>
              </a:spcBef>
              <a:spcAft>
                <a:spcPts val="0"/>
              </a:spcAft>
              <a:buNone/>
            </a:pPr>
            <a:r>
              <a:t/>
            </a:r>
            <a:endParaRPr sz="900"/>
          </a:p>
          <a:p>
            <a:pPr indent="0" lvl="0" marL="0" rtl="0" algn="l">
              <a:spcBef>
                <a:spcPts val="1600"/>
              </a:spcBef>
              <a:spcAft>
                <a:spcPts val="0"/>
              </a:spcAft>
              <a:buNone/>
            </a:pPr>
            <a:r>
              <a:t/>
            </a:r>
            <a:endParaRPr sz="900"/>
          </a:p>
          <a:p>
            <a:pPr indent="0" lvl="0" marL="0" rtl="0" algn="l">
              <a:spcBef>
                <a:spcPts val="1600"/>
              </a:spcBef>
              <a:spcAft>
                <a:spcPts val="1600"/>
              </a:spcAft>
              <a:buNone/>
            </a:pPr>
            <a:r>
              <a:t/>
            </a:r>
            <a:endParaRPr sz="900"/>
          </a:p>
        </p:txBody>
      </p:sp>
      <p:cxnSp>
        <p:nvCxnSpPr>
          <p:cNvPr id="484" name="Google Shape;484;p49"/>
          <p:cNvCxnSpPr/>
          <p:nvPr/>
        </p:nvCxnSpPr>
        <p:spPr>
          <a:xfrm>
            <a:off x="4569600" y="12659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485" name="Google Shape;485;p49"/>
          <p:cNvCxnSpPr/>
          <p:nvPr/>
        </p:nvCxnSpPr>
        <p:spPr>
          <a:xfrm>
            <a:off x="-4800" y="4733500"/>
            <a:ext cx="4574400" cy="0"/>
          </a:xfrm>
          <a:prstGeom prst="straightConnector1">
            <a:avLst/>
          </a:prstGeom>
          <a:noFill/>
          <a:ln cap="flat" cmpd="sng" w="9525">
            <a:solidFill>
              <a:schemeClr val="dk2"/>
            </a:solidFill>
            <a:prstDash val="solid"/>
            <a:round/>
            <a:headEnd len="med" w="med" type="none"/>
            <a:tailEnd len="med" w="med" type="none"/>
          </a:ln>
        </p:spPr>
      </p:cxnSp>
      <p:sp>
        <p:nvSpPr>
          <p:cNvPr id="486" name="Google Shape;486;p4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Work &amp;</a:t>
            </a:r>
            <a:endParaRPr/>
          </a:p>
          <a:p>
            <a:pPr indent="0" lvl="0" marL="0" rtl="0" algn="ctr">
              <a:spcBef>
                <a:spcPts val="0"/>
              </a:spcBef>
              <a:spcAft>
                <a:spcPts val="0"/>
              </a:spcAft>
              <a:buNone/>
            </a:pPr>
            <a:r>
              <a:rPr lang="en"/>
              <a:t>Lessons Learned</a:t>
            </a:r>
            <a:endParaRPr/>
          </a:p>
        </p:txBody>
      </p:sp>
      <p:sp>
        <p:nvSpPr>
          <p:cNvPr id="487" name="Google Shape;487;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0"/>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Any Questions?</a:t>
            </a:r>
            <a:endParaRPr sz="2100"/>
          </a:p>
        </p:txBody>
      </p:sp>
      <p:sp>
        <p:nvSpPr>
          <p:cNvPr id="493" name="Google Shape;493;p50"/>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Thank You!</a:t>
            </a:r>
            <a:endParaRPr sz="4000"/>
          </a:p>
        </p:txBody>
      </p:sp>
      <p:sp>
        <p:nvSpPr>
          <p:cNvPr id="494" name="Google Shape;494;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ctrTitle"/>
          </p:nvPr>
        </p:nvSpPr>
        <p:spPr>
          <a:xfrm>
            <a:off x="2638350" y="2240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Description</a:t>
            </a:r>
            <a:endParaRPr sz="2800">
              <a:solidFill>
                <a:schemeClr val="dk2"/>
              </a:solidFill>
            </a:endParaRPr>
          </a:p>
        </p:txBody>
      </p:sp>
      <p:sp>
        <p:nvSpPr>
          <p:cNvPr id="190" name="Google Shape;190;p28"/>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With the increase of crimes, law enforcement agencies are continuing to demand advanced geographic information systems and new data mining approaches to improve crime analytics and better protect their communities.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rPr lang="en" sz="1200"/>
              <a:t>The primary objective is to perform predictive analysis on the dataset to comprehend whether crime is a function of locality, time, climate, or any external features, along with analyzing its trends over the years. This could be helpful to law enforcement to take appropriate measures about the When-What-Where of the crime i.e. when and what type of crime could happen in what locality.</a:t>
            </a:r>
            <a:endParaRPr sz="1200"/>
          </a:p>
        </p:txBody>
      </p:sp>
      <p:cxnSp>
        <p:nvCxnSpPr>
          <p:cNvPr id="191" name="Google Shape;191;p28"/>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192" name="Google Shape;192;p28"/>
          <p:cNvCxnSpPr/>
          <p:nvPr/>
        </p:nvCxnSpPr>
        <p:spPr>
          <a:xfrm>
            <a:off x="0" y="4633025"/>
            <a:ext cx="4574400" cy="0"/>
          </a:xfrm>
          <a:prstGeom prst="straightConnector1">
            <a:avLst/>
          </a:prstGeom>
          <a:noFill/>
          <a:ln cap="flat" cmpd="sng" w="9525">
            <a:solidFill>
              <a:schemeClr val="dk2"/>
            </a:solidFill>
            <a:prstDash val="solid"/>
            <a:round/>
            <a:headEnd len="med" w="med" type="none"/>
            <a:tailEnd len="med" w="med" type="none"/>
          </a:ln>
        </p:spPr>
      </p:cxnSp>
      <p:sp>
        <p:nvSpPr>
          <p:cNvPr id="193" name="Google Shape;193;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 Distribution!</a:t>
            </a:r>
            <a:endParaRPr/>
          </a:p>
        </p:txBody>
      </p:sp>
      <p:cxnSp>
        <p:nvCxnSpPr>
          <p:cNvPr id="199" name="Google Shape;199;p29"/>
          <p:cNvCxnSpPr/>
          <p:nvPr/>
        </p:nvCxnSpPr>
        <p:spPr>
          <a:xfrm>
            <a:off x="2232425" y="0"/>
            <a:ext cx="0" cy="1062300"/>
          </a:xfrm>
          <a:prstGeom prst="straightConnector1">
            <a:avLst/>
          </a:prstGeom>
          <a:noFill/>
          <a:ln cap="flat" cmpd="sng" w="9525">
            <a:solidFill>
              <a:schemeClr val="dk2"/>
            </a:solidFill>
            <a:prstDash val="solid"/>
            <a:round/>
            <a:headEnd len="med" w="med" type="none"/>
            <a:tailEnd len="med" w="med" type="none"/>
          </a:ln>
        </p:spPr>
      </p:cxnSp>
      <p:sp>
        <p:nvSpPr>
          <p:cNvPr id="200" name="Google Shape;200;p29"/>
          <p:cNvSpPr txBox="1"/>
          <p:nvPr>
            <p:ph idx="2" type="ctrTitle"/>
          </p:nvPr>
        </p:nvSpPr>
        <p:spPr>
          <a:xfrm>
            <a:off x="2285749" y="1652050"/>
            <a:ext cx="18852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Agha Anas Ahmad</a:t>
            </a:r>
            <a:endParaRPr/>
          </a:p>
        </p:txBody>
      </p:sp>
      <p:sp>
        <p:nvSpPr>
          <p:cNvPr id="201" name="Google Shape;201;p29"/>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Pyspark SQL, Hive</a:t>
            </a:r>
            <a:endParaRPr/>
          </a:p>
        </p:txBody>
      </p:sp>
      <p:sp>
        <p:nvSpPr>
          <p:cNvPr id="202" name="Google Shape;202;p29"/>
          <p:cNvSpPr txBox="1"/>
          <p:nvPr>
            <p:ph idx="3" type="ctrTitle"/>
          </p:nvPr>
        </p:nvSpPr>
        <p:spPr>
          <a:xfrm>
            <a:off x="2285749" y="3570575"/>
            <a:ext cx="20028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Faheem Mohammed</a:t>
            </a:r>
            <a:endParaRPr/>
          </a:p>
        </p:txBody>
      </p:sp>
      <p:sp>
        <p:nvSpPr>
          <p:cNvPr id="203" name="Google Shape;203;p29"/>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HDFS, Hive, Project Integration</a:t>
            </a:r>
            <a:endParaRPr/>
          </a:p>
        </p:txBody>
      </p:sp>
      <p:sp>
        <p:nvSpPr>
          <p:cNvPr id="204" name="Google Shape;204;p29"/>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Farzeem Jiwani</a:t>
            </a:r>
            <a:endParaRPr/>
          </a:p>
        </p:txBody>
      </p:sp>
      <p:sp>
        <p:nvSpPr>
          <p:cNvPr id="205" name="Google Shape;205;p29"/>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Pyspark, EDA, Predictive Modelling</a:t>
            </a:r>
            <a:endParaRPr/>
          </a:p>
        </p:txBody>
      </p:sp>
      <p:pic>
        <p:nvPicPr>
          <p:cNvPr id="206" name="Google Shape;206;p29"/>
          <p:cNvPicPr preferRelativeResize="0"/>
          <p:nvPr/>
        </p:nvPicPr>
        <p:blipFill rotWithShape="1">
          <a:blip r:embed="rId3">
            <a:alphaModFix/>
          </a:blip>
          <a:srcRect b="0" l="1066" r="1057" t="0"/>
          <a:stretch/>
        </p:blipFill>
        <p:spPr>
          <a:xfrm>
            <a:off x="744000" y="2929325"/>
            <a:ext cx="1255200" cy="1710000"/>
          </a:xfrm>
          <a:prstGeom prst="snip2DiagRect">
            <a:avLst>
              <a:gd fmla="val 0" name="adj1"/>
              <a:gd fmla="val 16667" name="adj2"/>
            </a:avLst>
          </a:prstGeom>
          <a:noFill/>
          <a:ln>
            <a:noFill/>
          </a:ln>
          <a:effectLst>
            <a:outerShdw blurRad="57150" rotWithShape="0" algn="bl" dir="5400000" dist="19050">
              <a:srgbClr val="000000">
                <a:alpha val="50000"/>
              </a:srgbClr>
            </a:outerShdw>
          </a:effectLst>
        </p:spPr>
      </p:pic>
      <p:pic>
        <p:nvPicPr>
          <p:cNvPr id="207" name="Google Shape;207;p29"/>
          <p:cNvPicPr preferRelativeResize="0"/>
          <p:nvPr/>
        </p:nvPicPr>
        <p:blipFill rotWithShape="1">
          <a:blip r:embed="rId4">
            <a:alphaModFix/>
          </a:blip>
          <a:srcRect b="34870" l="0" r="0" t="0"/>
          <a:stretch/>
        </p:blipFill>
        <p:spPr>
          <a:xfrm>
            <a:off x="7179150" y="857100"/>
            <a:ext cx="1252800" cy="1710000"/>
          </a:xfrm>
          <a:prstGeom prst="snip2DiagRect">
            <a:avLst>
              <a:gd fmla="val 0" name="adj1"/>
              <a:gd fmla="val 16667" name="adj2"/>
            </a:avLst>
          </a:prstGeom>
          <a:noFill/>
          <a:ln>
            <a:noFill/>
          </a:ln>
          <a:effectLst>
            <a:outerShdw blurRad="57150" rotWithShape="0" algn="bl" dir="5400000" dist="19050">
              <a:srgbClr val="000000">
                <a:alpha val="50000"/>
              </a:srgbClr>
            </a:outerShdw>
          </a:effectLst>
        </p:spPr>
      </p:pic>
      <p:pic>
        <p:nvPicPr>
          <p:cNvPr id="208" name="Google Shape;208;p29"/>
          <p:cNvPicPr preferRelativeResize="0"/>
          <p:nvPr/>
        </p:nvPicPr>
        <p:blipFill rotWithShape="1">
          <a:blip r:embed="rId5">
            <a:alphaModFix/>
          </a:blip>
          <a:srcRect b="4767" l="0" r="0" t="4767"/>
          <a:stretch/>
        </p:blipFill>
        <p:spPr>
          <a:xfrm>
            <a:off x="744000" y="976086"/>
            <a:ext cx="1255200" cy="1710000"/>
          </a:xfrm>
          <a:prstGeom prst="snip2DiagRect">
            <a:avLst>
              <a:gd fmla="val 0" name="adj1"/>
              <a:gd fmla="val 16667" name="adj2"/>
            </a:avLst>
          </a:prstGeom>
          <a:noFill/>
          <a:ln>
            <a:noFill/>
          </a:ln>
          <a:effectLst>
            <a:outerShdw blurRad="57150" rotWithShape="0" algn="bl" dir="5400000" dist="19050">
              <a:srgbClr val="000000">
                <a:alpha val="50000"/>
              </a:srgbClr>
            </a:outerShdw>
          </a:effectLst>
        </p:spPr>
      </p:pic>
      <p:sp>
        <p:nvSpPr>
          <p:cNvPr id="209" name="Google Shape;20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ctrTitle"/>
          </p:nvPr>
        </p:nvSpPr>
        <p:spPr>
          <a:xfrm>
            <a:off x="1643625" y="357875"/>
            <a:ext cx="5214300" cy="59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 Specification</a:t>
            </a:r>
            <a:endParaRPr>
              <a:solidFill>
                <a:schemeClr val="dk2"/>
              </a:solidFill>
            </a:endParaRPr>
          </a:p>
        </p:txBody>
      </p:sp>
      <p:cxnSp>
        <p:nvCxnSpPr>
          <p:cNvPr id="215" name="Google Shape;215;p30"/>
          <p:cNvCxnSpPr/>
          <p:nvPr/>
        </p:nvCxnSpPr>
        <p:spPr>
          <a:xfrm flipH="1">
            <a:off x="5179975" y="2188075"/>
            <a:ext cx="3952200" cy="4500"/>
          </a:xfrm>
          <a:prstGeom prst="straightConnector1">
            <a:avLst/>
          </a:prstGeom>
          <a:noFill/>
          <a:ln cap="flat" cmpd="sng" w="9525">
            <a:solidFill>
              <a:schemeClr val="dk1"/>
            </a:solidFill>
            <a:prstDash val="solid"/>
            <a:round/>
            <a:headEnd len="med" w="med" type="none"/>
            <a:tailEnd len="med" w="med" type="none"/>
          </a:ln>
        </p:spPr>
      </p:cxnSp>
      <p:cxnSp>
        <p:nvCxnSpPr>
          <p:cNvPr id="216" name="Google Shape;216;p30"/>
          <p:cNvCxnSpPr/>
          <p:nvPr/>
        </p:nvCxnSpPr>
        <p:spPr>
          <a:xfrm rot="10800000">
            <a:off x="6358800" y="3218350"/>
            <a:ext cx="2814000" cy="5100"/>
          </a:xfrm>
          <a:prstGeom prst="straightConnector1">
            <a:avLst/>
          </a:prstGeom>
          <a:noFill/>
          <a:ln cap="flat" cmpd="sng" w="9525">
            <a:solidFill>
              <a:schemeClr val="dk1"/>
            </a:solidFill>
            <a:prstDash val="solid"/>
            <a:round/>
            <a:headEnd len="med" w="med" type="none"/>
            <a:tailEnd len="med" w="med" type="none"/>
          </a:ln>
        </p:spPr>
      </p:cxnSp>
      <p:cxnSp>
        <p:nvCxnSpPr>
          <p:cNvPr id="217" name="Google Shape;217;p30"/>
          <p:cNvCxnSpPr/>
          <p:nvPr/>
        </p:nvCxnSpPr>
        <p:spPr>
          <a:xfrm rot="10800000">
            <a:off x="7437700" y="4243950"/>
            <a:ext cx="1721100" cy="9600"/>
          </a:xfrm>
          <a:prstGeom prst="straightConnector1">
            <a:avLst/>
          </a:prstGeom>
          <a:noFill/>
          <a:ln cap="flat" cmpd="sng" w="9525">
            <a:solidFill>
              <a:schemeClr val="dk1"/>
            </a:solidFill>
            <a:prstDash val="solid"/>
            <a:round/>
            <a:headEnd len="med" w="med" type="none"/>
            <a:tailEnd len="med" w="med" type="none"/>
          </a:ln>
        </p:spPr>
      </p:cxnSp>
      <p:sp>
        <p:nvSpPr>
          <p:cNvPr id="218" name="Google Shape;218;p30"/>
          <p:cNvSpPr txBox="1"/>
          <p:nvPr>
            <p:ph idx="2" type="title"/>
          </p:nvPr>
        </p:nvSpPr>
        <p:spPr>
          <a:xfrm>
            <a:off x="924601" y="1828075"/>
            <a:ext cx="17952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000"/>
              <a:t>1.8 GB</a:t>
            </a:r>
            <a:endParaRPr sz="3000">
              <a:solidFill>
                <a:schemeClr val="dk2"/>
              </a:solidFill>
            </a:endParaRPr>
          </a:p>
        </p:txBody>
      </p:sp>
      <p:sp>
        <p:nvSpPr>
          <p:cNvPr id="219" name="Google Shape;219;p30"/>
          <p:cNvSpPr txBox="1"/>
          <p:nvPr>
            <p:ph idx="3" type="title"/>
          </p:nvPr>
        </p:nvSpPr>
        <p:spPr>
          <a:xfrm>
            <a:off x="1631875" y="2828300"/>
            <a:ext cx="2268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000"/>
              <a:t>7.5 million</a:t>
            </a:r>
            <a:endParaRPr sz="3000">
              <a:solidFill>
                <a:schemeClr val="dk2"/>
              </a:solidFill>
            </a:endParaRPr>
          </a:p>
        </p:txBody>
      </p:sp>
      <p:sp>
        <p:nvSpPr>
          <p:cNvPr id="220" name="Google Shape;220;p30"/>
          <p:cNvSpPr txBox="1"/>
          <p:nvPr>
            <p:ph idx="5" type="title"/>
          </p:nvPr>
        </p:nvSpPr>
        <p:spPr>
          <a:xfrm>
            <a:off x="3191126" y="3866575"/>
            <a:ext cx="17952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000"/>
              <a:t>22</a:t>
            </a:r>
            <a:endParaRPr sz="3000">
              <a:solidFill>
                <a:schemeClr val="dk2"/>
              </a:solidFill>
            </a:endParaRPr>
          </a:p>
        </p:txBody>
      </p:sp>
      <p:sp>
        <p:nvSpPr>
          <p:cNvPr id="221" name="Google Shape;221;p30"/>
          <p:cNvSpPr/>
          <p:nvPr/>
        </p:nvSpPr>
        <p:spPr>
          <a:xfrm>
            <a:off x="3155572" y="1959875"/>
            <a:ext cx="2030400" cy="463800"/>
          </a:xfrm>
          <a:prstGeom prst="snip2DiagRect">
            <a:avLst>
              <a:gd fmla="val 0" name="adj1"/>
              <a:gd fmla="val 16667" name="adj2"/>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txBox="1"/>
          <p:nvPr>
            <p:ph idx="1" type="subTitle"/>
          </p:nvPr>
        </p:nvSpPr>
        <p:spPr>
          <a:xfrm flipH="1">
            <a:off x="3319627" y="2019404"/>
            <a:ext cx="3264900" cy="33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Size</a:t>
            </a:r>
            <a:endParaRPr>
              <a:solidFill>
                <a:schemeClr val="lt2"/>
              </a:solidFill>
            </a:endParaRPr>
          </a:p>
        </p:txBody>
      </p:sp>
      <p:sp>
        <p:nvSpPr>
          <p:cNvPr id="223" name="Google Shape;223;p30"/>
          <p:cNvSpPr/>
          <p:nvPr/>
        </p:nvSpPr>
        <p:spPr>
          <a:xfrm>
            <a:off x="4329415" y="2986450"/>
            <a:ext cx="2030400" cy="463800"/>
          </a:xfrm>
          <a:prstGeom prst="snip2DiagRect">
            <a:avLst>
              <a:gd fmla="val 0" name="adj1"/>
              <a:gd fmla="val 16667" name="adj2"/>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5418292" y="4011917"/>
            <a:ext cx="2030400" cy="463800"/>
          </a:xfrm>
          <a:prstGeom prst="snip2DiagRect">
            <a:avLst>
              <a:gd fmla="val 0" name="adj1"/>
              <a:gd fmla="val 16667" name="adj2"/>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txBox="1"/>
          <p:nvPr>
            <p:ph idx="4" type="subTitle"/>
          </p:nvPr>
        </p:nvSpPr>
        <p:spPr>
          <a:xfrm flipH="1">
            <a:off x="4406001" y="3041375"/>
            <a:ext cx="32649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Rows</a:t>
            </a:r>
            <a:endParaRPr>
              <a:solidFill>
                <a:schemeClr val="lt2"/>
              </a:solidFill>
            </a:endParaRPr>
          </a:p>
        </p:txBody>
      </p:sp>
      <p:sp>
        <p:nvSpPr>
          <p:cNvPr id="226" name="Google Shape;226;p30"/>
          <p:cNvSpPr txBox="1"/>
          <p:nvPr>
            <p:ph idx="6" type="subTitle"/>
          </p:nvPr>
        </p:nvSpPr>
        <p:spPr>
          <a:xfrm flipH="1">
            <a:off x="5509446" y="4062900"/>
            <a:ext cx="20304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Attributes</a:t>
            </a:r>
            <a:endParaRPr>
              <a:solidFill>
                <a:schemeClr val="lt2"/>
              </a:solidFill>
            </a:endParaRPr>
          </a:p>
          <a:p>
            <a:pPr indent="0" lvl="0" marL="0" rtl="0" algn="l">
              <a:spcBef>
                <a:spcPts val="0"/>
              </a:spcBef>
              <a:spcAft>
                <a:spcPts val="0"/>
              </a:spcAft>
              <a:buNone/>
            </a:pPr>
            <a:r>
              <a:t/>
            </a:r>
            <a:endParaRPr>
              <a:solidFill>
                <a:schemeClr val="lt2"/>
              </a:solidFill>
            </a:endParaRPr>
          </a:p>
        </p:txBody>
      </p:sp>
      <p:sp>
        <p:nvSpPr>
          <p:cNvPr id="227" name="Google Shape;227;p30"/>
          <p:cNvSpPr txBox="1"/>
          <p:nvPr>
            <p:ph idx="1" type="subTitle"/>
          </p:nvPr>
        </p:nvSpPr>
        <p:spPr>
          <a:xfrm>
            <a:off x="1525800" y="997500"/>
            <a:ext cx="60924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Chicago Police Department's CLEAR</a:t>
            </a:r>
            <a:r>
              <a:rPr lang="en"/>
              <a:t> (Citizen Law Enforcement Analysis and Reporting) </a:t>
            </a:r>
            <a:r>
              <a:rPr lang="en"/>
              <a:t>system: </a:t>
            </a:r>
            <a:r>
              <a:rPr lang="en" sz="1200" u="sng">
                <a:solidFill>
                  <a:schemeClr val="accent1"/>
                </a:solidFill>
                <a:latin typeface="Calibri"/>
                <a:ea typeface="Calibri"/>
                <a:cs typeface="Calibri"/>
                <a:sym typeface="Calibri"/>
                <a:hlinkClick r:id="rId3">
                  <a:extLst>
                    <a:ext uri="{A12FA001-AC4F-418D-AE19-62706E023703}">
                      <ahyp:hlinkClr val="tx"/>
                    </a:ext>
                  </a:extLst>
                </a:hlinkClick>
              </a:rPr>
              <a:t>https://data.cityofchicago.org/Public-Safety/Crimes-2001-to-Present/ijzp-q8t2/data</a:t>
            </a:r>
            <a:endParaRPr>
              <a:solidFill>
                <a:schemeClr val="accent1"/>
              </a:solidFill>
            </a:endParaRPr>
          </a:p>
        </p:txBody>
      </p:sp>
      <p:sp>
        <p:nvSpPr>
          <p:cNvPr id="228" name="Google Shape;22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type="ctrTitle"/>
          </p:nvPr>
        </p:nvSpPr>
        <p:spPr>
          <a:xfrm>
            <a:off x="1964850" y="-28150"/>
            <a:ext cx="5214300" cy="66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Attributes</a:t>
            </a:r>
            <a:endParaRPr/>
          </a:p>
        </p:txBody>
      </p:sp>
      <p:sp>
        <p:nvSpPr>
          <p:cNvPr id="234" name="Google Shape;234;p31"/>
          <p:cNvSpPr/>
          <p:nvPr/>
        </p:nvSpPr>
        <p:spPr>
          <a:xfrm>
            <a:off x="1399038" y="621675"/>
            <a:ext cx="6321900" cy="4440300"/>
          </a:xfrm>
          <a:prstGeom prst="snip2DiagRect">
            <a:avLst>
              <a:gd fmla="val 18257" name="adj1"/>
              <a:gd fmla="val 0" name="adj2"/>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35" name="Google Shape;235;p31"/>
          <p:cNvGraphicFramePr/>
          <p:nvPr/>
        </p:nvGraphicFramePr>
        <p:xfrm>
          <a:off x="1654613" y="621675"/>
          <a:ext cx="3000000" cy="3000000"/>
        </p:xfrm>
        <a:graphic>
          <a:graphicData uri="http://schemas.openxmlformats.org/drawingml/2006/table">
            <a:tbl>
              <a:tblPr>
                <a:noFill/>
                <a:tableStyleId>{863316E1-2801-4213-A896-A5C0B0EA3E3C}</a:tableStyleId>
              </a:tblPr>
              <a:tblGrid>
                <a:gridCol w="1662950"/>
                <a:gridCol w="4166250"/>
              </a:tblGrid>
              <a:tr h="316450">
                <a:tc>
                  <a:txBody>
                    <a:bodyPr/>
                    <a:lstStyle/>
                    <a:p>
                      <a:pPr indent="0" lvl="0" marL="0" rtl="0" algn="ctr">
                        <a:spcBef>
                          <a:spcPts val="0"/>
                        </a:spcBef>
                        <a:spcAft>
                          <a:spcPts val="0"/>
                        </a:spcAft>
                        <a:buNone/>
                      </a:pPr>
                      <a:r>
                        <a:rPr b="1" lang="en" sz="900">
                          <a:solidFill>
                            <a:schemeClr val="dk2"/>
                          </a:solidFill>
                          <a:latin typeface="Exo 2"/>
                          <a:ea typeface="Exo 2"/>
                          <a:cs typeface="Exo 2"/>
                          <a:sym typeface="Exo 2"/>
                        </a:rPr>
                        <a:t>Attribute</a:t>
                      </a:r>
                      <a:endParaRPr b="1" sz="900">
                        <a:solidFill>
                          <a:schemeClr val="dk2"/>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l">
                        <a:spcBef>
                          <a:spcPts val="0"/>
                        </a:spcBef>
                        <a:spcAft>
                          <a:spcPts val="0"/>
                        </a:spcAft>
                        <a:buNone/>
                      </a:pPr>
                      <a:r>
                        <a:rPr b="1" lang="en" sz="900">
                          <a:solidFill>
                            <a:schemeClr val="dk2"/>
                          </a:solidFill>
                          <a:latin typeface="Exo 2"/>
                          <a:ea typeface="Exo 2"/>
                          <a:cs typeface="Exo 2"/>
                          <a:sym typeface="Exo 2"/>
                        </a:rPr>
                        <a:t>Description</a:t>
                      </a:r>
                      <a:endParaRPr b="1" sz="900">
                        <a:solidFill>
                          <a:schemeClr val="dk2"/>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182000">
                <a:tc>
                  <a:txBody>
                    <a:bodyPr/>
                    <a:lstStyle/>
                    <a:p>
                      <a:pPr indent="0" lvl="0" marL="0" rtl="0" algn="ctr">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Date</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Best estimate Date when the incident occurred.</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289525">
                <a:tc>
                  <a:txBody>
                    <a:bodyPr/>
                    <a:lstStyle/>
                    <a:p>
                      <a:pPr indent="0" lvl="0" marL="0" rtl="0" algn="ctr">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Block</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Partially redacted address where the incident occurred.</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289525">
                <a:tc>
                  <a:txBody>
                    <a:bodyPr/>
                    <a:lstStyle/>
                    <a:p>
                      <a:pPr indent="0" lvl="0" marL="0" rtl="0" algn="ctr">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IUCR</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The Illinois Uniform Crime Reporting Code is used to classify criminal incidents when taking individual reports.</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289525">
                <a:tc>
                  <a:txBody>
                    <a:bodyPr/>
                    <a:lstStyle/>
                    <a:p>
                      <a:pPr indent="0" lvl="0" marL="0" rtl="0" algn="ctr">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Primary Type</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Primary description of the IUCR code.</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289525">
                <a:tc>
                  <a:txBody>
                    <a:bodyPr/>
                    <a:lstStyle/>
                    <a:p>
                      <a:pPr indent="0" lvl="0" marL="0" rtl="0" algn="ctr">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Description</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Secondary description of the IUCR code.</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289525">
                <a:tc>
                  <a:txBody>
                    <a:bodyPr/>
                    <a:lstStyle/>
                    <a:p>
                      <a:pPr indent="0" lvl="0" marL="0" rtl="0" algn="ctr">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Location Description</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Description of the location of the incident.</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289525">
                <a:tc>
                  <a:txBody>
                    <a:bodyPr/>
                    <a:lstStyle/>
                    <a:p>
                      <a:pPr indent="0" lvl="0" marL="0" rtl="0" algn="ctr">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Arrest</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Indicates whether an arrest was made.</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289525">
                <a:tc>
                  <a:txBody>
                    <a:bodyPr/>
                    <a:lstStyle/>
                    <a:p>
                      <a:pPr indent="0" lvl="0" marL="0" rtl="0" algn="ctr">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Domestic</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Indicates whether the incident was domestic-related.</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289525">
                <a:tc>
                  <a:txBody>
                    <a:bodyPr/>
                    <a:lstStyle/>
                    <a:p>
                      <a:pPr indent="0" lvl="0" marL="0" rtl="0" algn="ctr">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District</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Indicates the police district where the incident occurred.</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289525">
                <a:tc>
                  <a:txBody>
                    <a:bodyPr/>
                    <a:lstStyle/>
                    <a:p>
                      <a:pPr indent="0" lvl="0" marL="0" rtl="0" algn="ctr">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Community Area</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Indicates the Community area where the incident occurred.</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289525">
                <a:tc>
                  <a:txBody>
                    <a:bodyPr/>
                    <a:lstStyle/>
                    <a:p>
                      <a:pPr indent="0" lvl="0" marL="0" rtl="0" algn="ctr">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Year</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Year the incident occurred.</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289525">
                <a:tc>
                  <a:txBody>
                    <a:bodyPr/>
                    <a:lstStyle/>
                    <a:p>
                      <a:pPr indent="0" lvl="0" marL="0" rtl="0" algn="ctr">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Latitude</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Latitude of the location where the incident occurred.</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289525">
                <a:tc>
                  <a:txBody>
                    <a:bodyPr/>
                    <a:lstStyle/>
                    <a:p>
                      <a:pPr indent="0" lvl="0" marL="0" rtl="0" algn="ctr">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Longitude</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Longitude of the location where the incident occurred.</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289525">
                <a:tc>
                  <a:txBody>
                    <a:bodyPr/>
                    <a:lstStyle/>
                    <a:p>
                      <a:pPr indent="0" lvl="0" marL="0" rtl="0" algn="ctr">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Location</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2"/>
                          </a:solidFill>
                          <a:latin typeface="Roboto Condensed Light"/>
                          <a:ea typeface="Roboto Condensed Light"/>
                          <a:cs typeface="Roboto Condensed Light"/>
                          <a:sym typeface="Roboto Condensed Light"/>
                        </a:rPr>
                        <a:t>Combination of Latitude and Longitude.</a:t>
                      </a:r>
                      <a:endParaRPr sz="700">
                        <a:solidFill>
                          <a:schemeClr val="lt2"/>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bl>
          </a:graphicData>
        </a:graphic>
      </p:graphicFrame>
      <p:cxnSp>
        <p:nvCxnSpPr>
          <p:cNvPr id="236" name="Google Shape;236;p31"/>
          <p:cNvCxnSpPr/>
          <p:nvPr/>
        </p:nvCxnSpPr>
        <p:spPr>
          <a:xfrm>
            <a:off x="1878163" y="958525"/>
            <a:ext cx="5866800" cy="10500"/>
          </a:xfrm>
          <a:prstGeom prst="straightConnector1">
            <a:avLst/>
          </a:prstGeom>
          <a:noFill/>
          <a:ln cap="flat" cmpd="sng" w="9525">
            <a:solidFill>
              <a:schemeClr val="lt1"/>
            </a:solidFill>
            <a:prstDash val="solid"/>
            <a:round/>
            <a:headEnd len="med" w="med" type="none"/>
            <a:tailEnd len="med" w="med" type="none"/>
          </a:ln>
        </p:spPr>
      </p:cxnSp>
      <p:cxnSp>
        <p:nvCxnSpPr>
          <p:cNvPr id="237" name="Google Shape;237;p31"/>
          <p:cNvCxnSpPr/>
          <p:nvPr/>
        </p:nvCxnSpPr>
        <p:spPr>
          <a:xfrm flipH="1">
            <a:off x="3083663" y="703200"/>
            <a:ext cx="20100" cy="4440300"/>
          </a:xfrm>
          <a:prstGeom prst="straightConnector1">
            <a:avLst/>
          </a:prstGeom>
          <a:noFill/>
          <a:ln cap="flat" cmpd="sng" w="9525">
            <a:solidFill>
              <a:schemeClr val="lt1"/>
            </a:solidFill>
            <a:prstDash val="solid"/>
            <a:round/>
            <a:headEnd len="med" w="med" type="none"/>
            <a:tailEnd len="med" w="med" type="none"/>
          </a:ln>
        </p:spPr>
      </p:cxnSp>
      <p:sp>
        <p:nvSpPr>
          <p:cNvPr id="238" name="Google Shape;238;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Implementation Overview</a:t>
            </a:r>
            <a:endParaRPr/>
          </a:p>
        </p:txBody>
      </p:sp>
      <p:sp>
        <p:nvSpPr>
          <p:cNvPr id="244" name="Google Shape;244;p32"/>
          <p:cNvSpPr/>
          <p:nvPr/>
        </p:nvSpPr>
        <p:spPr>
          <a:xfrm>
            <a:off x="7026756" y="2314308"/>
            <a:ext cx="1618540" cy="1252680"/>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Roboto Condensed"/>
                <a:ea typeface="Roboto Condensed"/>
                <a:cs typeface="Roboto Condensed"/>
                <a:sym typeface="Roboto Condensed"/>
              </a:rPr>
              <a:t>Scikit-learn</a:t>
            </a:r>
            <a:br>
              <a:rPr lang="en" sz="1100">
                <a:solidFill>
                  <a:schemeClr val="accent1"/>
                </a:solidFill>
                <a:latin typeface="Roboto Condensed"/>
                <a:ea typeface="Roboto Condensed"/>
                <a:cs typeface="Roboto Condensed"/>
                <a:sym typeface="Roboto Condensed"/>
              </a:rPr>
            </a:br>
            <a:r>
              <a:rPr lang="en" sz="1100">
                <a:solidFill>
                  <a:schemeClr val="accent1"/>
                </a:solidFill>
                <a:latin typeface="Roboto Condensed"/>
                <a:ea typeface="Roboto Condensed"/>
                <a:cs typeface="Roboto Condensed"/>
                <a:sym typeface="Roboto Condensed"/>
              </a:rPr>
              <a:t>Predictive</a:t>
            </a:r>
            <a:br>
              <a:rPr lang="en" sz="1100">
                <a:solidFill>
                  <a:schemeClr val="accent1"/>
                </a:solidFill>
                <a:latin typeface="Roboto Condensed"/>
                <a:ea typeface="Roboto Condensed"/>
                <a:cs typeface="Roboto Condensed"/>
                <a:sym typeface="Roboto Condensed"/>
              </a:rPr>
            </a:br>
            <a:r>
              <a:rPr lang="en" sz="1100">
                <a:solidFill>
                  <a:schemeClr val="accent1"/>
                </a:solidFill>
                <a:latin typeface="Roboto Condensed"/>
                <a:ea typeface="Roboto Condensed"/>
                <a:cs typeface="Roboto Condensed"/>
                <a:sym typeface="Roboto Condensed"/>
              </a:rPr>
              <a:t>Modelling</a:t>
            </a:r>
            <a:endParaRPr sz="1100">
              <a:solidFill>
                <a:schemeClr val="accent1"/>
              </a:solidFill>
              <a:latin typeface="Roboto Condensed"/>
              <a:ea typeface="Roboto Condensed"/>
              <a:cs typeface="Roboto Condensed"/>
              <a:sym typeface="Roboto Condensed"/>
            </a:endParaRPr>
          </a:p>
        </p:txBody>
      </p:sp>
      <p:cxnSp>
        <p:nvCxnSpPr>
          <p:cNvPr id="245" name="Google Shape;245;p32"/>
          <p:cNvCxnSpPr/>
          <p:nvPr/>
        </p:nvCxnSpPr>
        <p:spPr>
          <a:xfrm>
            <a:off x="7836025" y="3566991"/>
            <a:ext cx="0" cy="598800"/>
          </a:xfrm>
          <a:prstGeom prst="straightConnector1">
            <a:avLst/>
          </a:prstGeom>
          <a:noFill/>
          <a:ln cap="flat" cmpd="sng" w="19050">
            <a:solidFill>
              <a:srgbClr val="A5B7C6"/>
            </a:solidFill>
            <a:prstDash val="solid"/>
            <a:round/>
            <a:headEnd len="med" w="med" type="none"/>
            <a:tailEnd len="med" w="med" type="diamond"/>
          </a:ln>
        </p:spPr>
      </p:cxnSp>
      <p:grpSp>
        <p:nvGrpSpPr>
          <p:cNvPr id="246" name="Google Shape;246;p32"/>
          <p:cNvGrpSpPr/>
          <p:nvPr/>
        </p:nvGrpSpPr>
        <p:grpSpPr>
          <a:xfrm>
            <a:off x="526614" y="1752834"/>
            <a:ext cx="6500079" cy="2375645"/>
            <a:chOff x="6773505" y="3710194"/>
            <a:chExt cx="1651401" cy="677382"/>
          </a:xfrm>
        </p:grpSpPr>
        <p:grpSp>
          <p:nvGrpSpPr>
            <p:cNvPr id="247" name="Google Shape;247;p32"/>
            <p:cNvGrpSpPr/>
            <p:nvPr/>
          </p:nvGrpSpPr>
          <p:grpSpPr>
            <a:xfrm>
              <a:off x="6773505" y="3874492"/>
              <a:ext cx="411129" cy="513083"/>
              <a:chOff x="6773505" y="3874492"/>
              <a:chExt cx="411129" cy="513083"/>
            </a:xfrm>
          </p:grpSpPr>
          <p:cxnSp>
            <p:nvCxnSpPr>
              <p:cNvPr id="248" name="Google Shape;248;p3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249" name="Google Shape;249;p32"/>
              <p:cNvSpPr/>
              <p:nvPr/>
            </p:nvSpPr>
            <p:spPr>
              <a:xfrm>
                <a:off x="6773505"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Roboto Condensed"/>
                    <a:ea typeface="Roboto Condensed"/>
                    <a:cs typeface="Roboto Condensed"/>
                    <a:sym typeface="Roboto Condensed"/>
                  </a:rPr>
                  <a:t>HDFS</a:t>
                </a:r>
                <a:br>
                  <a:rPr lang="en" sz="1100">
                    <a:solidFill>
                      <a:schemeClr val="accent1"/>
                    </a:solidFill>
                    <a:latin typeface="Roboto Condensed"/>
                    <a:ea typeface="Roboto Condensed"/>
                    <a:cs typeface="Roboto Condensed"/>
                    <a:sym typeface="Roboto Condensed"/>
                  </a:rPr>
                </a:br>
                <a:r>
                  <a:rPr lang="en" sz="1100">
                    <a:solidFill>
                      <a:schemeClr val="accent1"/>
                    </a:solidFill>
                    <a:latin typeface="Roboto Condensed"/>
                    <a:ea typeface="Roboto Condensed"/>
                    <a:cs typeface="Roboto Condensed"/>
                    <a:sym typeface="Roboto Condensed"/>
                  </a:rPr>
                  <a:t>Data Storage &amp; </a:t>
                </a:r>
                <a:br>
                  <a:rPr lang="en" sz="1100">
                    <a:solidFill>
                      <a:schemeClr val="accent1"/>
                    </a:solidFill>
                    <a:latin typeface="Roboto Condensed"/>
                    <a:ea typeface="Roboto Condensed"/>
                    <a:cs typeface="Roboto Condensed"/>
                    <a:sym typeface="Roboto Condensed"/>
                  </a:rPr>
                </a:br>
                <a:r>
                  <a:rPr lang="en" sz="1100">
                    <a:solidFill>
                      <a:schemeClr val="accent1"/>
                    </a:solidFill>
                    <a:latin typeface="Roboto Condensed"/>
                    <a:ea typeface="Roboto Condensed"/>
                    <a:cs typeface="Roboto Condensed"/>
                    <a:sym typeface="Roboto Condensed"/>
                  </a:rPr>
                  <a:t>Management</a:t>
                </a:r>
                <a:endParaRPr sz="1100">
                  <a:solidFill>
                    <a:schemeClr val="accent1"/>
                  </a:solidFill>
                  <a:latin typeface="Roboto Condensed"/>
                  <a:ea typeface="Roboto Condensed"/>
                  <a:cs typeface="Roboto Condensed"/>
                  <a:sym typeface="Roboto Condensed"/>
                </a:endParaRPr>
              </a:p>
            </p:txBody>
          </p:sp>
        </p:grpSp>
        <p:grpSp>
          <p:nvGrpSpPr>
            <p:cNvPr id="250" name="Google Shape;250;p32"/>
            <p:cNvGrpSpPr/>
            <p:nvPr/>
          </p:nvGrpSpPr>
          <p:grpSpPr>
            <a:xfrm>
              <a:off x="7188425" y="3710194"/>
              <a:ext cx="411123" cy="520535"/>
              <a:chOff x="7188425" y="3710194"/>
              <a:chExt cx="411123" cy="520535"/>
            </a:xfrm>
          </p:grpSpPr>
          <p:cxnSp>
            <p:nvCxnSpPr>
              <p:cNvPr id="251" name="Google Shape;251;p3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252" name="Google Shape;252;p3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Roboto Condensed"/>
                    <a:ea typeface="Roboto Condensed"/>
                    <a:cs typeface="Roboto Condensed"/>
                    <a:sym typeface="Roboto Condensed"/>
                  </a:rPr>
                  <a:t>Spark</a:t>
                </a:r>
                <a:br>
                  <a:rPr lang="en">
                    <a:solidFill>
                      <a:schemeClr val="accent1"/>
                    </a:solidFill>
                    <a:latin typeface="Roboto Condensed"/>
                    <a:ea typeface="Roboto Condensed"/>
                    <a:cs typeface="Roboto Condensed"/>
                    <a:sym typeface="Roboto Condensed"/>
                  </a:rPr>
                </a:br>
                <a:r>
                  <a:rPr lang="en" sz="1100">
                    <a:solidFill>
                      <a:schemeClr val="accent1"/>
                    </a:solidFill>
                    <a:latin typeface="Roboto Condensed"/>
                    <a:ea typeface="Roboto Condensed"/>
                    <a:cs typeface="Roboto Condensed"/>
                    <a:sym typeface="Roboto Condensed"/>
                  </a:rPr>
                  <a:t>Data Processing</a:t>
                </a:r>
                <a:endParaRPr sz="1100">
                  <a:solidFill>
                    <a:schemeClr val="accent1"/>
                  </a:solidFill>
                  <a:latin typeface="Roboto Condensed"/>
                  <a:ea typeface="Roboto Condensed"/>
                  <a:cs typeface="Roboto Condensed"/>
                  <a:sym typeface="Roboto Condensed"/>
                </a:endParaRPr>
              </a:p>
              <a:p>
                <a:pPr indent="0" lvl="0" marL="0" rtl="0" algn="ctr">
                  <a:spcBef>
                    <a:spcPts val="0"/>
                  </a:spcBef>
                  <a:spcAft>
                    <a:spcPts val="0"/>
                  </a:spcAft>
                  <a:buNone/>
                </a:pPr>
                <a:r>
                  <a:rPr lang="en" sz="1100">
                    <a:solidFill>
                      <a:schemeClr val="accent1"/>
                    </a:solidFill>
                    <a:latin typeface="Roboto Condensed"/>
                    <a:ea typeface="Roboto Condensed"/>
                    <a:cs typeface="Roboto Condensed"/>
                    <a:sym typeface="Roboto Condensed"/>
                  </a:rPr>
                  <a:t>Engine</a:t>
                </a:r>
                <a:endParaRPr sz="1100">
                  <a:solidFill>
                    <a:schemeClr val="accent1"/>
                  </a:solidFill>
                  <a:latin typeface="Roboto Condensed"/>
                  <a:ea typeface="Roboto Condensed"/>
                  <a:cs typeface="Roboto Condensed"/>
                  <a:sym typeface="Roboto Condensed"/>
                </a:endParaRPr>
              </a:p>
            </p:txBody>
          </p:sp>
        </p:grpSp>
        <p:grpSp>
          <p:nvGrpSpPr>
            <p:cNvPr id="253" name="Google Shape;253;p32"/>
            <p:cNvGrpSpPr/>
            <p:nvPr/>
          </p:nvGrpSpPr>
          <p:grpSpPr>
            <a:xfrm>
              <a:off x="7603341" y="3874492"/>
              <a:ext cx="411474" cy="513083"/>
              <a:chOff x="7603341" y="3874492"/>
              <a:chExt cx="411474" cy="513083"/>
            </a:xfrm>
          </p:grpSpPr>
          <p:cxnSp>
            <p:nvCxnSpPr>
              <p:cNvPr id="254" name="Google Shape;254;p3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255" name="Google Shape;255;p3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Roboto Condensed"/>
                    <a:ea typeface="Roboto Condensed"/>
                    <a:cs typeface="Roboto Condensed"/>
                    <a:sym typeface="Roboto Condensed"/>
                  </a:rPr>
                  <a:t>Spark SQL</a:t>
                </a:r>
                <a:br>
                  <a:rPr lang="en" sz="1100">
                    <a:solidFill>
                      <a:schemeClr val="accent1"/>
                    </a:solidFill>
                    <a:latin typeface="Roboto Condensed"/>
                    <a:ea typeface="Roboto Condensed"/>
                    <a:cs typeface="Roboto Condensed"/>
                    <a:sym typeface="Roboto Condensed"/>
                  </a:rPr>
                </a:br>
                <a:r>
                  <a:rPr lang="en" sz="1100">
                    <a:solidFill>
                      <a:schemeClr val="accent1"/>
                    </a:solidFill>
                    <a:latin typeface="Roboto Condensed"/>
                    <a:ea typeface="Roboto Condensed"/>
                    <a:cs typeface="Roboto Condensed"/>
                    <a:sym typeface="Roboto Condensed"/>
                  </a:rPr>
                  <a:t>Data Querying</a:t>
                </a:r>
                <a:endParaRPr sz="1100">
                  <a:solidFill>
                    <a:schemeClr val="accent1"/>
                  </a:solidFill>
                  <a:latin typeface="Roboto Condensed"/>
                  <a:ea typeface="Roboto Condensed"/>
                  <a:cs typeface="Roboto Condensed"/>
                  <a:sym typeface="Roboto Condensed"/>
                </a:endParaRPr>
              </a:p>
              <a:p>
                <a:pPr indent="0" lvl="0" marL="0" rtl="0" algn="ctr">
                  <a:spcBef>
                    <a:spcPts val="0"/>
                  </a:spcBef>
                  <a:spcAft>
                    <a:spcPts val="0"/>
                  </a:spcAft>
                  <a:buNone/>
                </a:pPr>
                <a:r>
                  <a:rPr lang="en" sz="1100">
                    <a:solidFill>
                      <a:schemeClr val="accent1"/>
                    </a:solidFill>
                    <a:latin typeface="Roboto Condensed"/>
                    <a:ea typeface="Roboto Condensed"/>
                    <a:cs typeface="Roboto Condensed"/>
                    <a:sym typeface="Roboto Condensed"/>
                  </a:rPr>
                  <a:t>Layer</a:t>
                </a:r>
                <a:endParaRPr sz="1100">
                  <a:solidFill>
                    <a:schemeClr val="accent1"/>
                  </a:solidFill>
                  <a:latin typeface="Roboto Condensed"/>
                  <a:ea typeface="Roboto Condensed"/>
                  <a:cs typeface="Roboto Condensed"/>
                  <a:sym typeface="Roboto Condensed"/>
                </a:endParaRPr>
              </a:p>
            </p:txBody>
          </p:sp>
        </p:grpSp>
        <p:grpSp>
          <p:nvGrpSpPr>
            <p:cNvPr id="256" name="Google Shape;256;p32"/>
            <p:cNvGrpSpPr/>
            <p:nvPr/>
          </p:nvGrpSpPr>
          <p:grpSpPr>
            <a:xfrm>
              <a:off x="8013776" y="3722847"/>
              <a:ext cx="411129" cy="507881"/>
              <a:chOff x="8013776" y="3722847"/>
              <a:chExt cx="411129" cy="507881"/>
            </a:xfrm>
          </p:grpSpPr>
          <p:cxnSp>
            <p:nvCxnSpPr>
              <p:cNvPr id="257" name="Google Shape;257;p3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258" name="Google Shape;258;p3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Roboto Condensed"/>
                    <a:ea typeface="Roboto Condensed"/>
                    <a:cs typeface="Roboto Condensed"/>
                    <a:sym typeface="Roboto Condensed"/>
                  </a:rPr>
                  <a:t>Hive</a:t>
                </a:r>
                <a:br>
                  <a:rPr lang="en" sz="1100">
                    <a:solidFill>
                      <a:schemeClr val="accent1"/>
                    </a:solidFill>
                    <a:latin typeface="Roboto Condensed"/>
                    <a:ea typeface="Roboto Condensed"/>
                    <a:cs typeface="Roboto Condensed"/>
                    <a:sym typeface="Roboto Condensed"/>
                  </a:rPr>
                </a:br>
                <a:r>
                  <a:rPr lang="en" sz="1100">
                    <a:solidFill>
                      <a:schemeClr val="accent1"/>
                    </a:solidFill>
                    <a:latin typeface="Roboto Condensed"/>
                    <a:ea typeface="Roboto Condensed"/>
                    <a:cs typeface="Roboto Condensed"/>
                    <a:sym typeface="Roboto Condensed"/>
                  </a:rPr>
                  <a:t>Data Warehouse &amp; Organization</a:t>
                </a:r>
                <a:endParaRPr/>
              </a:p>
            </p:txBody>
          </p:sp>
        </p:grpSp>
      </p:grpSp>
      <p:sp>
        <p:nvSpPr>
          <p:cNvPr id="259" name="Google Shape;259;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3"/>
          <p:cNvPicPr preferRelativeResize="0"/>
          <p:nvPr/>
        </p:nvPicPr>
        <p:blipFill>
          <a:blip r:embed="rId3">
            <a:alphaModFix/>
          </a:blip>
          <a:stretch>
            <a:fillRect/>
          </a:stretch>
        </p:blipFill>
        <p:spPr>
          <a:xfrm>
            <a:off x="1165325" y="1231475"/>
            <a:ext cx="7182825" cy="1884875"/>
          </a:xfrm>
          <a:prstGeom prst="rect">
            <a:avLst/>
          </a:prstGeom>
          <a:noFill/>
          <a:ln>
            <a:noFill/>
          </a:ln>
        </p:spPr>
      </p:pic>
      <p:sp>
        <p:nvSpPr>
          <p:cNvPr id="265" name="Google Shape;265;p33"/>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HDFS</a:t>
            </a:r>
            <a:endParaRPr/>
          </a:p>
          <a:p>
            <a:pPr indent="0" lvl="0" marL="0" rtl="0" algn="ctr">
              <a:spcBef>
                <a:spcPts val="0"/>
              </a:spcBef>
              <a:spcAft>
                <a:spcPts val="0"/>
              </a:spcAft>
              <a:buNone/>
            </a:pPr>
            <a:r>
              <a:rPr lang="en" sz="2000"/>
              <a:t>Data Storage &amp; Management</a:t>
            </a:r>
            <a:endParaRPr sz="2000"/>
          </a:p>
        </p:txBody>
      </p:sp>
      <p:sp>
        <p:nvSpPr>
          <p:cNvPr id="266" name="Google Shape;266;p33"/>
          <p:cNvSpPr txBox="1"/>
          <p:nvPr>
            <p:ph type="ctrTitle"/>
          </p:nvPr>
        </p:nvSpPr>
        <p:spPr>
          <a:xfrm>
            <a:off x="1746850" y="3025925"/>
            <a:ext cx="5584800" cy="179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0" sz="1200">
              <a:latin typeface="Roboto Condensed"/>
              <a:ea typeface="Roboto Condensed"/>
              <a:cs typeface="Roboto Condensed"/>
              <a:sym typeface="Roboto Condensed"/>
            </a:endParaRPr>
          </a:p>
          <a:p>
            <a:pPr indent="0" lvl="0" marL="0" rtl="0" algn="l">
              <a:spcBef>
                <a:spcPts val="0"/>
              </a:spcBef>
              <a:spcAft>
                <a:spcPts val="0"/>
              </a:spcAft>
              <a:buNone/>
            </a:pPr>
            <a:r>
              <a:rPr b="0" lang="en" sz="1200">
                <a:latin typeface="Roboto Condensed"/>
                <a:ea typeface="Roboto Condensed"/>
                <a:cs typeface="Roboto Condensed"/>
                <a:sym typeface="Roboto Condensed"/>
              </a:rPr>
              <a:t>Steps for setting up Chicago Crime input file in HDFS:</a:t>
            </a:r>
            <a:endParaRPr b="0" sz="1200">
              <a:latin typeface="Roboto Condensed"/>
              <a:ea typeface="Roboto Condensed"/>
              <a:cs typeface="Roboto Condensed"/>
              <a:sym typeface="Roboto Condensed"/>
            </a:endParaRPr>
          </a:p>
          <a:p>
            <a:pPr indent="0" lvl="0" marL="0" rtl="0" algn="l">
              <a:spcBef>
                <a:spcPts val="0"/>
              </a:spcBef>
              <a:spcAft>
                <a:spcPts val="0"/>
              </a:spcAft>
              <a:buNone/>
            </a:pPr>
            <a:r>
              <a:t/>
            </a:r>
            <a:endParaRPr b="0" sz="1200">
              <a:latin typeface="Roboto Condensed"/>
              <a:ea typeface="Roboto Condensed"/>
              <a:cs typeface="Roboto Condensed"/>
              <a:sym typeface="Roboto Condensed"/>
            </a:endParaRPr>
          </a:p>
          <a:p>
            <a:pPr indent="-304800" lvl="0" marL="457200" rtl="0" algn="l">
              <a:spcBef>
                <a:spcPts val="0"/>
              </a:spcBef>
              <a:spcAft>
                <a:spcPts val="0"/>
              </a:spcAft>
              <a:buSzPts val="1200"/>
              <a:buFont typeface="Roboto Condensed"/>
              <a:buAutoNum type="arabicPeriod"/>
            </a:pPr>
            <a:r>
              <a:rPr b="0" lang="en" sz="1200">
                <a:latin typeface="Roboto Condensed"/>
                <a:ea typeface="Roboto Condensed"/>
                <a:cs typeface="Roboto Condensed"/>
                <a:sym typeface="Roboto Condensed"/>
              </a:rPr>
              <a:t>Creating the Project Folder on HDFS: </a:t>
            </a:r>
            <a:endParaRPr b="0" sz="1200">
              <a:latin typeface="Roboto Condensed"/>
              <a:ea typeface="Roboto Condensed"/>
              <a:cs typeface="Roboto Condensed"/>
              <a:sym typeface="Roboto Condensed"/>
            </a:endParaRPr>
          </a:p>
          <a:p>
            <a:pPr indent="457200" lvl="0" marL="0" rtl="0" algn="l">
              <a:spcBef>
                <a:spcPts val="0"/>
              </a:spcBef>
              <a:spcAft>
                <a:spcPts val="0"/>
              </a:spcAft>
              <a:buNone/>
            </a:pPr>
            <a:r>
              <a:rPr b="0" i="1" lang="en" sz="1200">
                <a:latin typeface="Roboto Condensed"/>
                <a:ea typeface="Roboto Condensed"/>
                <a:cs typeface="Roboto Condensed"/>
                <a:sym typeface="Roboto Condensed"/>
              </a:rPr>
              <a:t>hadoop fs –mkdir /user/root/Project</a:t>
            </a:r>
            <a:endParaRPr b="0" i="1" sz="1200">
              <a:latin typeface="Roboto Condensed"/>
              <a:ea typeface="Roboto Condensed"/>
              <a:cs typeface="Roboto Condensed"/>
              <a:sym typeface="Roboto Condensed"/>
            </a:endParaRPr>
          </a:p>
          <a:p>
            <a:pPr indent="0" lvl="0" marL="0" rtl="0" algn="l">
              <a:spcBef>
                <a:spcPts val="0"/>
              </a:spcBef>
              <a:spcAft>
                <a:spcPts val="0"/>
              </a:spcAft>
              <a:buNone/>
            </a:pPr>
            <a:r>
              <a:t/>
            </a:r>
            <a:endParaRPr b="0" sz="1200">
              <a:latin typeface="Roboto Condensed"/>
              <a:ea typeface="Roboto Condensed"/>
              <a:cs typeface="Roboto Condensed"/>
              <a:sym typeface="Roboto Condensed"/>
            </a:endParaRPr>
          </a:p>
          <a:p>
            <a:pPr indent="-304800" lvl="0" marL="457200" rtl="0" algn="l">
              <a:spcBef>
                <a:spcPts val="0"/>
              </a:spcBef>
              <a:spcAft>
                <a:spcPts val="0"/>
              </a:spcAft>
              <a:buSzPts val="1200"/>
              <a:buFont typeface="Roboto Condensed"/>
              <a:buAutoNum type="arabicPeriod"/>
            </a:pPr>
            <a:r>
              <a:rPr b="0" lang="en" sz="1200">
                <a:latin typeface="Roboto Condensed"/>
                <a:ea typeface="Roboto Condensed"/>
                <a:cs typeface="Roboto Condensed"/>
                <a:sym typeface="Roboto Condensed"/>
              </a:rPr>
              <a:t>Copying the dataset to HDFS: </a:t>
            </a:r>
            <a:endParaRPr b="0" sz="1200">
              <a:latin typeface="Roboto Condensed"/>
              <a:ea typeface="Roboto Condensed"/>
              <a:cs typeface="Roboto Condensed"/>
              <a:sym typeface="Roboto Condensed"/>
            </a:endParaRPr>
          </a:p>
          <a:p>
            <a:pPr indent="457200" lvl="0" marL="0" rtl="0" algn="l">
              <a:spcBef>
                <a:spcPts val="0"/>
              </a:spcBef>
              <a:spcAft>
                <a:spcPts val="0"/>
              </a:spcAft>
              <a:buNone/>
            </a:pPr>
            <a:r>
              <a:rPr b="0" i="1" lang="en" sz="1200">
                <a:latin typeface="Roboto Condensed"/>
                <a:ea typeface="Roboto Condensed"/>
                <a:cs typeface="Roboto Condensed"/>
                <a:sym typeface="Roboto Condensed"/>
              </a:rPr>
              <a:t>hadoop fs -put Crimes_2001_to_Present.csv /user/root/Project/ </a:t>
            </a:r>
            <a:endParaRPr b="0" i="1" sz="1200">
              <a:latin typeface="Roboto Condensed"/>
              <a:ea typeface="Roboto Condensed"/>
              <a:cs typeface="Roboto Condensed"/>
              <a:sym typeface="Roboto Condensed"/>
            </a:endParaRPr>
          </a:p>
          <a:p>
            <a:pPr indent="0" lvl="0" marL="0" rtl="0" algn="l">
              <a:spcBef>
                <a:spcPts val="0"/>
              </a:spcBef>
              <a:spcAft>
                <a:spcPts val="0"/>
              </a:spcAft>
              <a:buNone/>
            </a:pPr>
            <a:r>
              <a:t/>
            </a:r>
            <a:endParaRPr b="0" sz="1200">
              <a:latin typeface="Roboto Condensed"/>
              <a:ea typeface="Roboto Condensed"/>
              <a:cs typeface="Roboto Condensed"/>
              <a:sym typeface="Roboto Condensed"/>
            </a:endParaRPr>
          </a:p>
        </p:txBody>
      </p:sp>
      <p:sp>
        <p:nvSpPr>
          <p:cNvPr id="267" name="Google Shape;267;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cxnSp>
        <p:nvCxnSpPr>
          <p:cNvPr id="272" name="Google Shape;272;p34"/>
          <p:cNvCxnSpPr/>
          <p:nvPr/>
        </p:nvCxnSpPr>
        <p:spPr>
          <a:xfrm>
            <a:off x="3957600" y="3045275"/>
            <a:ext cx="1368000" cy="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34"/>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Spark</a:t>
            </a:r>
            <a:endParaRPr/>
          </a:p>
          <a:p>
            <a:pPr indent="0" lvl="0" marL="0" rtl="0" algn="ctr">
              <a:spcBef>
                <a:spcPts val="0"/>
              </a:spcBef>
              <a:spcAft>
                <a:spcPts val="0"/>
              </a:spcAft>
              <a:buNone/>
            </a:pPr>
            <a:r>
              <a:rPr lang="en" sz="2000"/>
              <a:t>Data Processing Engine</a:t>
            </a:r>
            <a:endParaRPr sz="2000">
              <a:solidFill>
                <a:schemeClr val="dk2"/>
              </a:solidFill>
            </a:endParaRPr>
          </a:p>
        </p:txBody>
      </p:sp>
      <p:sp>
        <p:nvSpPr>
          <p:cNvPr id="274" name="Google Shape;274;p34"/>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Data </a:t>
            </a:r>
            <a:endParaRPr/>
          </a:p>
          <a:p>
            <a:pPr indent="0" lvl="0" marL="0" rtl="0" algn="r">
              <a:spcBef>
                <a:spcPts val="0"/>
              </a:spcBef>
              <a:spcAft>
                <a:spcPts val="0"/>
              </a:spcAft>
              <a:buNone/>
            </a:pPr>
            <a:r>
              <a:rPr lang="en"/>
              <a:t>Exploration</a:t>
            </a:r>
            <a:endParaRPr/>
          </a:p>
        </p:txBody>
      </p:sp>
      <p:sp>
        <p:nvSpPr>
          <p:cNvPr id="275" name="Google Shape;275;p34"/>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PySpark DataFrames were used to read the input csv from HDFS</a:t>
            </a:r>
            <a:endParaRPr/>
          </a:p>
          <a:p>
            <a:pPr indent="-298450" lvl="0" marL="457200" rtl="0" algn="l">
              <a:spcBef>
                <a:spcPts val="0"/>
              </a:spcBef>
              <a:spcAft>
                <a:spcPts val="0"/>
              </a:spcAft>
              <a:buSzPts val="1100"/>
              <a:buChar char="●"/>
            </a:pPr>
            <a:r>
              <a:rPr lang="en"/>
              <a:t>Analyzed fundamental metrics and trends for the disparate types of crime</a:t>
            </a:r>
            <a:endParaRPr/>
          </a:p>
          <a:p>
            <a:pPr indent="-298450" lvl="0" marL="457200" rtl="0" algn="l">
              <a:spcBef>
                <a:spcPts val="0"/>
              </a:spcBef>
              <a:spcAft>
                <a:spcPts val="0"/>
              </a:spcAft>
              <a:buSzPts val="1100"/>
              <a:buChar char="●"/>
            </a:pPr>
            <a:r>
              <a:rPr lang="en"/>
              <a:t>Utilized visualization tools such as bar graphs, line graphs, and maps for appropriate illustration</a:t>
            </a:r>
            <a:endParaRPr/>
          </a:p>
          <a:p>
            <a:pPr indent="0" lvl="0" marL="0" rtl="0" algn="l">
              <a:spcBef>
                <a:spcPts val="0"/>
              </a:spcBef>
              <a:spcAft>
                <a:spcPts val="0"/>
              </a:spcAft>
              <a:buNone/>
            </a:pPr>
            <a:r>
              <a:t/>
            </a:r>
            <a:endParaRPr>
              <a:solidFill>
                <a:schemeClr val="lt2"/>
              </a:solidFill>
            </a:endParaRPr>
          </a:p>
        </p:txBody>
      </p:sp>
      <p:pic>
        <p:nvPicPr>
          <p:cNvPr id="276" name="Google Shape;276;p34"/>
          <p:cNvPicPr preferRelativeResize="0"/>
          <p:nvPr/>
        </p:nvPicPr>
        <p:blipFill rotWithShape="1">
          <a:blip r:embed="rId3">
            <a:alphaModFix/>
          </a:blip>
          <a:srcRect b="18949" l="0" r="0" t="0"/>
          <a:stretch/>
        </p:blipFill>
        <p:spPr>
          <a:xfrm>
            <a:off x="4527100" y="1386700"/>
            <a:ext cx="3182100" cy="3224100"/>
          </a:xfrm>
          <a:prstGeom prst="snip2DiagRect">
            <a:avLst>
              <a:gd fmla="val 0" name="adj1"/>
              <a:gd fmla="val 16667" name="adj2"/>
            </a:avLst>
          </a:prstGeom>
          <a:noFill/>
          <a:ln>
            <a:noFill/>
          </a:ln>
        </p:spPr>
      </p:pic>
      <p:pic>
        <p:nvPicPr>
          <p:cNvPr id="277" name="Google Shape;277;p34"/>
          <p:cNvPicPr preferRelativeResize="0"/>
          <p:nvPr/>
        </p:nvPicPr>
        <p:blipFill rotWithShape="1">
          <a:blip r:embed="rId4">
            <a:alphaModFix amt="40000"/>
          </a:blip>
          <a:srcRect b="18949" l="0" r="0" t="0"/>
          <a:stretch/>
        </p:blipFill>
        <p:spPr>
          <a:xfrm>
            <a:off x="4527100" y="1386700"/>
            <a:ext cx="3182100" cy="3224100"/>
          </a:xfrm>
          <a:prstGeom prst="snip2DiagRect">
            <a:avLst>
              <a:gd fmla="val 0" name="adj1"/>
              <a:gd fmla="val 16667" name="adj2"/>
            </a:avLst>
          </a:prstGeom>
          <a:noFill/>
          <a:ln>
            <a:noFill/>
          </a:ln>
        </p:spPr>
      </p:pic>
      <p:sp>
        <p:nvSpPr>
          <p:cNvPr id="278" name="Google Shape;27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